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52"/>
  </p:notesMasterIdLst>
  <p:sldIdLst>
    <p:sldId id="463" r:id="rId5"/>
    <p:sldId id="457" r:id="rId6"/>
    <p:sldId id="405" r:id="rId7"/>
    <p:sldId id="459" r:id="rId8"/>
    <p:sldId id="464" r:id="rId9"/>
    <p:sldId id="465" r:id="rId10"/>
    <p:sldId id="394" r:id="rId11"/>
    <p:sldId id="413" r:id="rId12"/>
    <p:sldId id="396" r:id="rId13"/>
    <p:sldId id="412" r:id="rId14"/>
    <p:sldId id="399" r:id="rId15"/>
    <p:sldId id="400" r:id="rId16"/>
    <p:sldId id="448" r:id="rId17"/>
    <p:sldId id="467" r:id="rId18"/>
    <p:sldId id="466" r:id="rId19"/>
    <p:sldId id="398" r:id="rId20"/>
    <p:sldId id="370" r:id="rId21"/>
    <p:sldId id="365" r:id="rId22"/>
    <p:sldId id="403" r:id="rId23"/>
    <p:sldId id="418" r:id="rId24"/>
    <p:sldId id="375" r:id="rId25"/>
    <p:sldId id="414" r:id="rId26"/>
    <p:sldId id="416" r:id="rId27"/>
    <p:sldId id="460" r:id="rId28"/>
    <p:sldId id="436" r:id="rId29"/>
    <p:sldId id="435" r:id="rId30"/>
    <p:sldId id="444" r:id="rId31"/>
    <p:sldId id="430" r:id="rId32"/>
    <p:sldId id="443" r:id="rId33"/>
    <p:sldId id="442" r:id="rId34"/>
    <p:sldId id="445" r:id="rId35"/>
    <p:sldId id="431" r:id="rId36"/>
    <p:sldId id="432" r:id="rId37"/>
    <p:sldId id="433" r:id="rId38"/>
    <p:sldId id="440" r:id="rId39"/>
    <p:sldId id="441" r:id="rId40"/>
    <p:sldId id="389" r:id="rId41"/>
    <p:sldId id="391" r:id="rId42"/>
    <p:sldId id="411" r:id="rId43"/>
    <p:sldId id="350" r:id="rId44"/>
    <p:sldId id="454" r:id="rId45"/>
    <p:sldId id="343" r:id="rId46"/>
    <p:sldId id="344" r:id="rId47"/>
    <p:sldId id="345" r:id="rId48"/>
    <p:sldId id="295" r:id="rId49"/>
    <p:sldId id="461" r:id="rId50"/>
    <p:sldId id="462"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500427F-C08D-4500-94F0-45F6DADE2434}">
          <p14:sldIdLst>
            <p14:sldId id="463"/>
            <p14:sldId id="457"/>
            <p14:sldId id="405"/>
            <p14:sldId id="459"/>
            <p14:sldId id="464"/>
            <p14:sldId id="465"/>
            <p14:sldId id="394"/>
            <p14:sldId id="413"/>
            <p14:sldId id="396"/>
            <p14:sldId id="412"/>
            <p14:sldId id="399"/>
            <p14:sldId id="400"/>
            <p14:sldId id="448"/>
            <p14:sldId id="467"/>
            <p14:sldId id="466"/>
            <p14:sldId id="398"/>
            <p14:sldId id="370"/>
            <p14:sldId id="365"/>
            <p14:sldId id="403"/>
            <p14:sldId id="418"/>
            <p14:sldId id="375"/>
            <p14:sldId id="414"/>
            <p14:sldId id="416"/>
            <p14:sldId id="460"/>
            <p14:sldId id="436"/>
            <p14:sldId id="435"/>
            <p14:sldId id="444"/>
            <p14:sldId id="430"/>
            <p14:sldId id="443"/>
            <p14:sldId id="442"/>
            <p14:sldId id="445"/>
            <p14:sldId id="431"/>
            <p14:sldId id="432"/>
            <p14:sldId id="433"/>
            <p14:sldId id="440"/>
            <p14:sldId id="441"/>
            <p14:sldId id="389"/>
            <p14:sldId id="391"/>
            <p14:sldId id="411"/>
            <p14:sldId id="350"/>
            <p14:sldId id="454"/>
            <p14:sldId id="343"/>
            <p14:sldId id="344"/>
            <p14:sldId id="345"/>
            <p14:sldId id="295"/>
            <p14:sldId id="461"/>
            <p14:sldId id="4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6E99"/>
    <a:srgbClr val="00AEEF"/>
    <a:srgbClr val="0189C1"/>
    <a:srgbClr val="D5E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C876B3-73CB-49F7-A983-BB15D7453C2E}" v="2" dt="2024-06-17T16:38:37.0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72973" autoAdjust="0"/>
  </p:normalViewPr>
  <p:slideViewPr>
    <p:cSldViewPr snapToGrid="0">
      <p:cViewPr varScale="1">
        <p:scale>
          <a:sx n="47" d="100"/>
          <a:sy n="47" d="100"/>
        </p:scale>
        <p:origin x="1416" y="3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361BEB-D272-4008-B1B2-7EFEE3BC9F74}" type="doc">
      <dgm:prSet loTypeId="urn:microsoft.com/office/officeart/2005/8/layout/equation1" loCatId="relationship" qsTypeId="urn:microsoft.com/office/officeart/2005/8/quickstyle/simple1" qsCatId="simple" csTypeId="urn:microsoft.com/office/officeart/2005/8/colors/accent0_2" csCatId="mainScheme" phldr="1"/>
      <dgm:spPr/>
    </dgm:pt>
    <dgm:pt modelId="{46BEFA83-F170-49FE-A122-A0436C17997E}">
      <dgm:prSet phldrT="[Text]" custT="1"/>
      <dgm:spPr/>
      <dgm:t>
        <a:bodyPr/>
        <a:lstStyle/>
        <a:p>
          <a:r>
            <a:rPr lang="en-US" sz="1600" b="1" dirty="0"/>
            <a:t>Governance</a:t>
          </a:r>
        </a:p>
        <a:p>
          <a:r>
            <a:rPr lang="en-US" sz="1600" b="1" dirty="0"/>
            <a:t>(Board)</a:t>
          </a:r>
        </a:p>
      </dgm:t>
    </dgm:pt>
    <dgm:pt modelId="{8AC698C3-3D71-4A3C-BA09-72E3226200F5}" type="parTrans" cxnId="{9915758D-496C-474F-B714-6929493529D1}">
      <dgm:prSet/>
      <dgm:spPr/>
      <dgm:t>
        <a:bodyPr/>
        <a:lstStyle/>
        <a:p>
          <a:endParaRPr lang="en-US" sz="2400" b="1">
            <a:solidFill>
              <a:schemeClr val="tx1"/>
            </a:solidFill>
          </a:endParaRPr>
        </a:p>
      </dgm:t>
    </dgm:pt>
    <dgm:pt modelId="{3F506186-6A71-4472-8E33-FDB8F14C2AD1}" type="sibTrans" cxnId="{9915758D-496C-474F-B714-6929493529D1}">
      <dgm:prSet custT="1"/>
      <dgm:spPr/>
      <dgm:t>
        <a:bodyPr/>
        <a:lstStyle/>
        <a:p>
          <a:endParaRPr lang="en-US" sz="900" b="1" dirty="0">
            <a:solidFill>
              <a:schemeClr val="tx1"/>
            </a:solidFill>
          </a:endParaRPr>
        </a:p>
      </dgm:t>
    </dgm:pt>
    <dgm:pt modelId="{23F02F8B-F2ED-4ED3-978D-D9BA016BA637}">
      <dgm:prSet phldrT="[Text]" custT="1"/>
      <dgm:spPr/>
      <dgm:t>
        <a:bodyPr/>
        <a:lstStyle/>
        <a:p>
          <a:r>
            <a:rPr lang="en-US" sz="1600" b="1" dirty="0"/>
            <a:t>Management</a:t>
          </a:r>
        </a:p>
        <a:p>
          <a:r>
            <a:rPr lang="en-US" sz="1600" b="1" dirty="0"/>
            <a:t>(Staff)</a:t>
          </a:r>
        </a:p>
      </dgm:t>
    </dgm:pt>
    <dgm:pt modelId="{8F6466BF-8421-4257-BCCA-1630A4D9CD9A}" type="parTrans" cxnId="{ACDCEB28-0433-41EB-A26F-2B9B0477964E}">
      <dgm:prSet/>
      <dgm:spPr/>
      <dgm:t>
        <a:bodyPr/>
        <a:lstStyle/>
        <a:p>
          <a:endParaRPr lang="en-US" sz="2400" b="1">
            <a:solidFill>
              <a:schemeClr val="tx1"/>
            </a:solidFill>
          </a:endParaRPr>
        </a:p>
      </dgm:t>
    </dgm:pt>
    <dgm:pt modelId="{B13A45FD-24E9-4492-87D6-DB64A1248352}" type="sibTrans" cxnId="{ACDCEB28-0433-41EB-A26F-2B9B0477964E}">
      <dgm:prSet custT="1"/>
      <dgm:spPr/>
      <dgm:t>
        <a:bodyPr/>
        <a:lstStyle/>
        <a:p>
          <a:endParaRPr lang="en-US" sz="900" b="1" dirty="0">
            <a:solidFill>
              <a:schemeClr val="tx1"/>
            </a:solidFill>
          </a:endParaRPr>
        </a:p>
      </dgm:t>
    </dgm:pt>
    <dgm:pt modelId="{8C3FA3EF-E34F-4F41-8C15-9536D8654680}">
      <dgm:prSet phldrT="[Text]" custT="1"/>
      <dgm:spPr/>
      <dgm:t>
        <a:bodyPr/>
        <a:lstStyle/>
        <a:p>
          <a:r>
            <a:rPr lang="en-US" sz="1800" b="1" dirty="0"/>
            <a:t>Leadership </a:t>
          </a:r>
        </a:p>
      </dgm:t>
    </dgm:pt>
    <dgm:pt modelId="{EC2A06E2-8BD6-4EED-92BD-9CB84A050DAD}" type="parTrans" cxnId="{8FFA706D-FB9A-4D7A-9F88-CD5FE56363B5}">
      <dgm:prSet/>
      <dgm:spPr/>
      <dgm:t>
        <a:bodyPr/>
        <a:lstStyle/>
        <a:p>
          <a:endParaRPr lang="en-US" sz="2400" b="1">
            <a:solidFill>
              <a:schemeClr val="tx1"/>
            </a:solidFill>
          </a:endParaRPr>
        </a:p>
      </dgm:t>
    </dgm:pt>
    <dgm:pt modelId="{FD46B328-E6DC-47E9-A152-0C63B947C6B8}" type="sibTrans" cxnId="{8FFA706D-FB9A-4D7A-9F88-CD5FE56363B5}">
      <dgm:prSet/>
      <dgm:spPr/>
      <dgm:t>
        <a:bodyPr/>
        <a:lstStyle/>
        <a:p>
          <a:endParaRPr lang="en-US" sz="2400" b="1">
            <a:solidFill>
              <a:schemeClr val="tx1"/>
            </a:solidFill>
          </a:endParaRPr>
        </a:p>
      </dgm:t>
    </dgm:pt>
    <dgm:pt modelId="{D2B8B156-E39C-3449-ADB9-CD70AE047730}" type="pres">
      <dgm:prSet presAssocID="{EB361BEB-D272-4008-B1B2-7EFEE3BC9F74}" presName="linearFlow" presStyleCnt="0">
        <dgm:presLayoutVars>
          <dgm:dir/>
          <dgm:resizeHandles val="exact"/>
        </dgm:presLayoutVars>
      </dgm:prSet>
      <dgm:spPr/>
    </dgm:pt>
    <dgm:pt modelId="{C5BD2958-0BC2-6445-AA9C-E35C6F274D0F}" type="pres">
      <dgm:prSet presAssocID="{46BEFA83-F170-49FE-A122-A0436C17997E}" presName="node" presStyleLbl="node1" presStyleIdx="0" presStyleCnt="3">
        <dgm:presLayoutVars>
          <dgm:bulletEnabled val="1"/>
        </dgm:presLayoutVars>
      </dgm:prSet>
      <dgm:spPr/>
    </dgm:pt>
    <dgm:pt modelId="{EBD6BCF3-EAD8-8747-B14E-E065509A4B3F}" type="pres">
      <dgm:prSet presAssocID="{3F506186-6A71-4472-8E33-FDB8F14C2AD1}" presName="spacerL" presStyleCnt="0"/>
      <dgm:spPr/>
    </dgm:pt>
    <dgm:pt modelId="{F81F306F-7BD9-2E4D-99D4-F9482650790E}" type="pres">
      <dgm:prSet presAssocID="{3F506186-6A71-4472-8E33-FDB8F14C2AD1}" presName="sibTrans" presStyleLbl="sibTrans2D1" presStyleIdx="0" presStyleCnt="2"/>
      <dgm:spPr/>
    </dgm:pt>
    <dgm:pt modelId="{9A556662-CDB4-FB4D-BF9C-2A20783D57B9}" type="pres">
      <dgm:prSet presAssocID="{3F506186-6A71-4472-8E33-FDB8F14C2AD1}" presName="spacerR" presStyleCnt="0"/>
      <dgm:spPr/>
    </dgm:pt>
    <dgm:pt modelId="{84528284-3BC8-1944-9F21-419A84D31404}" type="pres">
      <dgm:prSet presAssocID="{23F02F8B-F2ED-4ED3-978D-D9BA016BA637}" presName="node" presStyleLbl="node1" presStyleIdx="1" presStyleCnt="3">
        <dgm:presLayoutVars>
          <dgm:bulletEnabled val="1"/>
        </dgm:presLayoutVars>
      </dgm:prSet>
      <dgm:spPr/>
    </dgm:pt>
    <dgm:pt modelId="{38AC3BCD-CD80-FE43-BCB8-C305113D3C29}" type="pres">
      <dgm:prSet presAssocID="{B13A45FD-24E9-4492-87D6-DB64A1248352}" presName="spacerL" presStyleCnt="0"/>
      <dgm:spPr/>
    </dgm:pt>
    <dgm:pt modelId="{657A66B4-00AD-2B45-BD2C-23C8A5956727}" type="pres">
      <dgm:prSet presAssocID="{B13A45FD-24E9-4492-87D6-DB64A1248352}" presName="sibTrans" presStyleLbl="sibTrans2D1" presStyleIdx="1" presStyleCnt="2"/>
      <dgm:spPr/>
    </dgm:pt>
    <dgm:pt modelId="{FCF14671-C62A-0049-9FA8-0B807E631446}" type="pres">
      <dgm:prSet presAssocID="{B13A45FD-24E9-4492-87D6-DB64A1248352}" presName="spacerR" presStyleCnt="0"/>
      <dgm:spPr/>
    </dgm:pt>
    <dgm:pt modelId="{26AA2AC8-10A4-2A41-9ED6-8E2E63B6F9F3}" type="pres">
      <dgm:prSet presAssocID="{8C3FA3EF-E34F-4F41-8C15-9536D8654680}" presName="node" presStyleLbl="node1" presStyleIdx="2" presStyleCnt="3">
        <dgm:presLayoutVars>
          <dgm:bulletEnabled val="1"/>
        </dgm:presLayoutVars>
      </dgm:prSet>
      <dgm:spPr/>
    </dgm:pt>
  </dgm:ptLst>
  <dgm:cxnLst>
    <dgm:cxn modelId="{ACDCEB28-0433-41EB-A26F-2B9B0477964E}" srcId="{EB361BEB-D272-4008-B1B2-7EFEE3BC9F74}" destId="{23F02F8B-F2ED-4ED3-978D-D9BA016BA637}" srcOrd="1" destOrd="0" parTransId="{8F6466BF-8421-4257-BCCA-1630A4D9CD9A}" sibTransId="{B13A45FD-24E9-4492-87D6-DB64A1248352}"/>
    <dgm:cxn modelId="{8FFA706D-FB9A-4D7A-9F88-CD5FE56363B5}" srcId="{EB361BEB-D272-4008-B1B2-7EFEE3BC9F74}" destId="{8C3FA3EF-E34F-4F41-8C15-9536D8654680}" srcOrd="2" destOrd="0" parTransId="{EC2A06E2-8BD6-4EED-92BD-9CB84A050DAD}" sibTransId="{FD46B328-E6DC-47E9-A152-0C63B947C6B8}"/>
    <dgm:cxn modelId="{6589C382-BC35-4E32-9EA6-A8DD72F1D1A5}" type="presOf" srcId="{46BEFA83-F170-49FE-A122-A0436C17997E}" destId="{C5BD2958-0BC2-6445-AA9C-E35C6F274D0F}" srcOrd="0" destOrd="0" presId="urn:microsoft.com/office/officeart/2005/8/layout/equation1"/>
    <dgm:cxn modelId="{9915758D-496C-474F-B714-6929493529D1}" srcId="{EB361BEB-D272-4008-B1B2-7EFEE3BC9F74}" destId="{46BEFA83-F170-49FE-A122-A0436C17997E}" srcOrd="0" destOrd="0" parTransId="{8AC698C3-3D71-4A3C-BA09-72E3226200F5}" sibTransId="{3F506186-6A71-4472-8E33-FDB8F14C2AD1}"/>
    <dgm:cxn modelId="{B699D7B8-57AB-4101-906F-C71A688C433C}" type="presOf" srcId="{EB361BEB-D272-4008-B1B2-7EFEE3BC9F74}" destId="{D2B8B156-E39C-3449-ADB9-CD70AE047730}" srcOrd="0" destOrd="0" presId="urn:microsoft.com/office/officeart/2005/8/layout/equation1"/>
    <dgm:cxn modelId="{9EDD9FBC-218B-4618-BDCB-3CD3B2174555}" type="presOf" srcId="{B13A45FD-24E9-4492-87D6-DB64A1248352}" destId="{657A66B4-00AD-2B45-BD2C-23C8A5956727}" srcOrd="0" destOrd="0" presId="urn:microsoft.com/office/officeart/2005/8/layout/equation1"/>
    <dgm:cxn modelId="{613EACD1-A37A-4FCA-8AB5-CC264251DAF4}" type="presOf" srcId="{3F506186-6A71-4472-8E33-FDB8F14C2AD1}" destId="{F81F306F-7BD9-2E4D-99D4-F9482650790E}" srcOrd="0" destOrd="0" presId="urn:microsoft.com/office/officeart/2005/8/layout/equation1"/>
    <dgm:cxn modelId="{558BD4DF-2564-4D32-B776-C9861BD76374}" type="presOf" srcId="{8C3FA3EF-E34F-4F41-8C15-9536D8654680}" destId="{26AA2AC8-10A4-2A41-9ED6-8E2E63B6F9F3}" srcOrd="0" destOrd="0" presId="urn:microsoft.com/office/officeart/2005/8/layout/equation1"/>
    <dgm:cxn modelId="{78BFAAE2-1C9B-4E6D-B479-1EB8536BE700}" type="presOf" srcId="{23F02F8B-F2ED-4ED3-978D-D9BA016BA637}" destId="{84528284-3BC8-1944-9F21-419A84D31404}" srcOrd="0" destOrd="0" presId="urn:microsoft.com/office/officeart/2005/8/layout/equation1"/>
    <dgm:cxn modelId="{4564F6C2-4D1F-4324-8A6F-2DD9D695E8DC}" type="presParOf" srcId="{D2B8B156-E39C-3449-ADB9-CD70AE047730}" destId="{C5BD2958-0BC2-6445-AA9C-E35C6F274D0F}" srcOrd="0" destOrd="0" presId="urn:microsoft.com/office/officeart/2005/8/layout/equation1"/>
    <dgm:cxn modelId="{F2844755-CE75-403F-B670-BFC8243B98E3}" type="presParOf" srcId="{D2B8B156-E39C-3449-ADB9-CD70AE047730}" destId="{EBD6BCF3-EAD8-8747-B14E-E065509A4B3F}" srcOrd="1" destOrd="0" presId="urn:microsoft.com/office/officeart/2005/8/layout/equation1"/>
    <dgm:cxn modelId="{40DEC07F-0EF5-4A8C-A467-C73C535A525B}" type="presParOf" srcId="{D2B8B156-E39C-3449-ADB9-CD70AE047730}" destId="{F81F306F-7BD9-2E4D-99D4-F9482650790E}" srcOrd="2" destOrd="0" presId="urn:microsoft.com/office/officeart/2005/8/layout/equation1"/>
    <dgm:cxn modelId="{5732D2D0-5156-4EDC-8C35-7BF3EB21C8CE}" type="presParOf" srcId="{D2B8B156-E39C-3449-ADB9-CD70AE047730}" destId="{9A556662-CDB4-FB4D-BF9C-2A20783D57B9}" srcOrd="3" destOrd="0" presId="urn:microsoft.com/office/officeart/2005/8/layout/equation1"/>
    <dgm:cxn modelId="{E3E93058-D27E-4A28-B8FF-43C1F7BB27B6}" type="presParOf" srcId="{D2B8B156-E39C-3449-ADB9-CD70AE047730}" destId="{84528284-3BC8-1944-9F21-419A84D31404}" srcOrd="4" destOrd="0" presId="urn:microsoft.com/office/officeart/2005/8/layout/equation1"/>
    <dgm:cxn modelId="{B3886CAE-C459-4CCC-9B9D-9A60C7CC4DCB}" type="presParOf" srcId="{D2B8B156-E39C-3449-ADB9-CD70AE047730}" destId="{38AC3BCD-CD80-FE43-BCB8-C305113D3C29}" srcOrd="5" destOrd="0" presId="urn:microsoft.com/office/officeart/2005/8/layout/equation1"/>
    <dgm:cxn modelId="{E552CFB0-90AC-4BAE-A18D-A777A6EF1E88}" type="presParOf" srcId="{D2B8B156-E39C-3449-ADB9-CD70AE047730}" destId="{657A66B4-00AD-2B45-BD2C-23C8A5956727}" srcOrd="6" destOrd="0" presId="urn:microsoft.com/office/officeart/2005/8/layout/equation1"/>
    <dgm:cxn modelId="{4B043DCE-FDB6-49C1-B11B-A7340E2791C8}" type="presParOf" srcId="{D2B8B156-E39C-3449-ADB9-CD70AE047730}" destId="{FCF14671-C62A-0049-9FA8-0B807E631446}" srcOrd="7" destOrd="0" presId="urn:microsoft.com/office/officeart/2005/8/layout/equation1"/>
    <dgm:cxn modelId="{BFF1671F-6D5A-4855-81A5-08472C2A7840}" type="presParOf" srcId="{D2B8B156-E39C-3449-ADB9-CD70AE047730}" destId="{26AA2AC8-10A4-2A41-9ED6-8E2E63B6F9F3}"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D2958-0BC2-6445-AA9C-E35C6F274D0F}">
      <dsp:nvSpPr>
        <dsp:cNvPr id="0" name=""/>
        <dsp:cNvSpPr/>
      </dsp:nvSpPr>
      <dsp:spPr>
        <a:xfrm>
          <a:off x="1465" y="340858"/>
          <a:ext cx="1942123" cy="1942123"/>
        </a:xfrm>
        <a:prstGeom prst="ellipse">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Governance</a:t>
          </a:r>
        </a:p>
        <a:p>
          <a:pPr marL="0" lvl="0" indent="0" algn="ctr" defTabSz="711200">
            <a:lnSpc>
              <a:spcPct val="90000"/>
            </a:lnSpc>
            <a:spcBef>
              <a:spcPct val="0"/>
            </a:spcBef>
            <a:spcAft>
              <a:spcPct val="35000"/>
            </a:spcAft>
            <a:buNone/>
          </a:pPr>
          <a:r>
            <a:rPr lang="en-US" sz="1600" b="1" kern="1200" dirty="0"/>
            <a:t>(Board)</a:t>
          </a:r>
        </a:p>
      </dsp:txBody>
      <dsp:txXfrm>
        <a:off x="285882" y="625275"/>
        <a:ext cx="1373289" cy="1373289"/>
      </dsp:txXfrm>
    </dsp:sp>
    <dsp:sp modelId="{F81F306F-7BD9-2E4D-99D4-F9482650790E}">
      <dsp:nvSpPr>
        <dsp:cNvPr id="0" name=""/>
        <dsp:cNvSpPr/>
      </dsp:nvSpPr>
      <dsp:spPr>
        <a:xfrm>
          <a:off x="2101289" y="748704"/>
          <a:ext cx="1126431" cy="1126431"/>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dirty="0">
            <a:solidFill>
              <a:schemeClr val="tx1"/>
            </a:solidFill>
          </a:endParaRPr>
        </a:p>
      </dsp:txBody>
      <dsp:txXfrm>
        <a:off x="2250597" y="1179451"/>
        <a:ext cx="827815" cy="264937"/>
      </dsp:txXfrm>
    </dsp:sp>
    <dsp:sp modelId="{84528284-3BC8-1944-9F21-419A84D31404}">
      <dsp:nvSpPr>
        <dsp:cNvPr id="0" name=""/>
        <dsp:cNvSpPr/>
      </dsp:nvSpPr>
      <dsp:spPr>
        <a:xfrm>
          <a:off x="3385422" y="340858"/>
          <a:ext cx="1942123" cy="1942123"/>
        </a:xfrm>
        <a:prstGeom prst="ellipse">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t>Management</a:t>
          </a:r>
        </a:p>
        <a:p>
          <a:pPr marL="0" lvl="0" indent="0" algn="ctr" defTabSz="711200">
            <a:lnSpc>
              <a:spcPct val="90000"/>
            </a:lnSpc>
            <a:spcBef>
              <a:spcPct val="0"/>
            </a:spcBef>
            <a:spcAft>
              <a:spcPct val="35000"/>
            </a:spcAft>
            <a:buNone/>
          </a:pPr>
          <a:r>
            <a:rPr lang="en-US" sz="1600" b="1" kern="1200" dirty="0"/>
            <a:t>(Staff)</a:t>
          </a:r>
        </a:p>
      </dsp:txBody>
      <dsp:txXfrm>
        <a:off x="3669839" y="625275"/>
        <a:ext cx="1373289" cy="1373289"/>
      </dsp:txXfrm>
    </dsp:sp>
    <dsp:sp modelId="{657A66B4-00AD-2B45-BD2C-23C8A5956727}">
      <dsp:nvSpPr>
        <dsp:cNvPr id="0" name=""/>
        <dsp:cNvSpPr/>
      </dsp:nvSpPr>
      <dsp:spPr>
        <a:xfrm>
          <a:off x="5485246" y="748704"/>
          <a:ext cx="1126431" cy="1126431"/>
        </a:xfrm>
        <a:prstGeom prst="mathEqual">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dirty="0">
            <a:solidFill>
              <a:schemeClr val="tx1"/>
            </a:solidFill>
          </a:endParaRPr>
        </a:p>
      </dsp:txBody>
      <dsp:txXfrm>
        <a:off x="5634554" y="980749"/>
        <a:ext cx="827815" cy="662341"/>
      </dsp:txXfrm>
    </dsp:sp>
    <dsp:sp modelId="{26AA2AC8-10A4-2A41-9ED6-8E2E63B6F9F3}">
      <dsp:nvSpPr>
        <dsp:cNvPr id="0" name=""/>
        <dsp:cNvSpPr/>
      </dsp:nvSpPr>
      <dsp:spPr>
        <a:xfrm>
          <a:off x="6769378" y="340858"/>
          <a:ext cx="1942123" cy="1942123"/>
        </a:xfrm>
        <a:prstGeom prst="ellipse">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Leadership </a:t>
          </a:r>
        </a:p>
      </dsp:txBody>
      <dsp:txXfrm>
        <a:off x="7053795" y="625275"/>
        <a:ext cx="1373289" cy="1373289"/>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3B490B-DCBF-48CE-8989-793158718698}" type="datetimeFigureOut">
              <a:rPr lang="en-US" smtClean="0"/>
              <a:t>1/16/2025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F32FCA-8C7B-429B-ACA8-0734FEAA2ACA}" type="slidenum">
              <a:rPr lang="en-US" smtClean="0"/>
              <a:t>‹#›</a:t>
            </a:fld>
            <a:endParaRPr lang="en-US"/>
          </a:p>
        </p:txBody>
      </p:sp>
    </p:spTree>
    <p:extLst>
      <p:ext uri="{BB962C8B-B14F-4D97-AF65-F5344CB8AC3E}">
        <p14:creationId xmlns:p14="http://schemas.microsoft.com/office/powerpoint/2010/main" val="2302564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Remove this slide before Board Orientation. </a:t>
            </a:r>
          </a:p>
        </p:txBody>
      </p:sp>
      <p:sp>
        <p:nvSpPr>
          <p:cNvPr id="4" name="Slide Number Placeholder 3"/>
          <p:cNvSpPr>
            <a:spLocks noGrp="1"/>
          </p:cNvSpPr>
          <p:nvPr>
            <p:ph type="sldNum" sz="quarter" idx="5"/>
          </p:nvPr>
        </p:nvSpPr>
        <p:spPr/>
        <p:txBody>
          <a:bodyPr/>
          <a:lstStyle/>
          <a:p>
            <a:fld id="{FAF32FCA-8C7B-429B-ACA8-0734FEAA2ACA}" type="slidenum">
              <a:rPr lang="en-US" smtClean="0"/>
              <a:t>1</a:t>
            </a:fld>
            <a:endParaRPr lang="en-US"/>
          </a:p>
        </p:txBody>
      </p:sp>
    </p:spTree>
    <p:extLst>
      <p:ext uri="{BB962C8B-B14F-4D97-AF65-F5344CB8AC3E}">
        <p14:creationId xmlns:p14="http://schemas.microsoft.com/office/powerpoint/2010/main" val="42666123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8C103CBC-DEF5-495A-B1B5-09D23426422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56323" name="Rectangle 7">
            <a:extLst>
              <a:ext uri="{FF2B5EF4-FFF2-40B4-BE49-F238E27FC236}">
                <a16:creationId xmlns:a16="http://schemas.microsoft.com/office/drawing/2014/main" id="{F9CE517F-249B-4CC0-8914-4A3457AC2D9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CC680D23-C0FB-4762-AD1D-5FC50BA4F028}" type="slidenum">
              <a:rPr lang="en-US" altLang="en-US" sz="1300"/>
              <a:pPr>
                <a:lnSpc>
                  <a:spcPct val="100000"/>
                </a:lnSpc>
                <a:spcBef>
                  <a:spcPct val="0"/>
                </a:spcBef>
                <a:buFontTx/>
                <a:buNone/>
              </a:pPr>
              <a:t>25</a:t>
            </a:fld>
            <a:endParaRPr lang="en-US" altLang="en-US" sz="1300"/>
          </a:p>
        </p:txBody>
      </p:sp>
      <p:sp>
        <p:nvSpPr>
          <p:cNvPr id="56324" name="Rectangle 2">
            <a:extLst>
              <a:ext uri="{FF2B5EF4-FFF2-40B4-BE49-F238E27FC236}">
                <a16:creationId xmlns:a16="http://schemas.microsoft.com/office/drawing/2014/main" id="{92CCFE9D-4786-461B-AD5B-EBD0DADA3D01}"/>
              </a:ext>
            </a:extLst>
          </p:cNvPr>
          <p:cNvSpPr>
            <a:spLocks noGrp="1" noRot="1" noChangeAspect="1" noChangeArrowheads="1" noTextEdit="1"/>
          </p:cNvSpPr>
          <p:nvPr>
            <p:ph type="sldImg"/>
          </p:nvPr>
        </p:nvSpPr>
        <p:spPr>
          <a:ln/>
        </p:spPr>
      </p:sp>
      <p:sp>
        <p:nvSpPr>
          <p:cNvPr id="56325" name="Rectangle 3">
            <a:extLst>
              <a:ext uri="{FF2B5EF4-FFF2-40B4-BE49-F238E27FC236}">
                <a16:creationId xmlns:a16="http://schemas.microsoft.com/office/drawing/2014/main" id="{42B3A4EB-1B36-4410-8422-D04F1E61C3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C60D80CE-1A9D-44A8-B091-F2DB958D8861}"/>
              </a:ext>
            </a:extLst>
          </p:cNvPr>
          <p:cNvSpPr>
            <a:spLocks noGrp="1" noRot="1" noChangeAspect="1" noTextEdit="1"/>
          </p:cNvSpPr>
          <p:nvPr>
            <p:ph type="sldImg"/>
          </p:nvPr>
        </p:nvSpPr>
        <p:spPr>
          <a:ln/>
        </p:spPr>
      </p:sp>
      <p:sp>
        <p:nvSpPr>
          <p:cNvPr id="59395" name="Notes Placeholder 2">
            <a:extLst>
              <a:ext uri="{FF2B5EF4-FFF2-40B4-BE49-F238E27FC236}">
                <a16:creationId xmlns:a16="http://schemas.microsoft.com/office/drawing/2014/main" id="{9EEB5BB9-06BF-489C-A925-4DB4F2568E2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9396" name="Header Placeholder 3">
            <a:extLst>
              <a:ext uri="{FF2B5EF4-FFF2-40B4-BE49-F238E27FC236}">
                <a16:creationId xmlns:a16="http://schemas.microsoft.com/office/drawing/2014/main" id="{39EFC639-547F-491E-A027-A6B9D1D54F8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59397" name="Slide Number Placeholder 4">
            <a:extLst>
              <a:ext uri="{FF2B5EF4-FFF2-40B4-BE49-F238E27FC236}">
                <a16:creationId xmlns:a16="http://schemas.microsoft.com/office/drawing/2014/main" id="{22EE1671-E98B-41B3-844A-DF8D76C51BF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2F06D3ED-1BAB-48D3-9463-8E0B8C537C65}" type="slidenum">
              <a:rPr lang="en-US" altLang="en-US" sz="1300"/>
              <a:pPr>
                <a:lnSpc>
                  <a:spcPct val="100000"/>
                </a:lnSpc>
                <a:spcBef>
                  <a:spcPct val="0"/>
                </a:spcBef>
                <a:buFontTx/>
                <a:buNone/>
              </a:pPr>
              <a:t>26</a:t>
            </a:fld>
            <a:endParaRPr lang="en-US" altLang="en-US"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1149D15C-42CD-4651-B000-5770010C2CA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61443" name="Rectangle 7">
            <a:extLst>
              <a:ext uri="{FF2B5EF4-FFF2-40B4-BE49-F238E27FC236}">
                <a16:creationId xmlns:a16="http://schemas.microsoft.com/office/drawing/2014/main" id="{6A2077CE-9008-4830-AFC6-3AA583214F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C2A59227-F462-4CF7-A20C-BE0D0E9FC581}" type="slidenum">
              <a:rPr lang="en-US" altLang="en-US" sz="1300"/>
              <a:pPr>
                <a:lnSpc>
                  <a:spcPct val="100000"/>
                </a:lnSpc>
                <a:spcBef>
                  <a:spcPct val="0"/>
                </a:spcBef>
                <a:buFontTx/>
                <a:buNone/>
              </a:pPr>
              <a:t>27</a:t>
            </a:fld>
            <a:endParaRPr lang="en-US" altLang="en-US" sz="1300"/>
          </a:p>
        </p:txBody>
      </p:sp>
      <p:sp>
        <p:nvSpPr>
          <p:cNvPr id="61444" name="Rectangle 2">
            <a:extLst>
              <a:ext uri="{FF2B5EF4-FFF2-40B4-BE49-F238E27FC236}">
                <a16:creationId xmlns:a16="http://schemas.microsoft.com/office/drawing/2014/main" id="{9DDD0CA5-911F-4D7A-8376-4026955C7E23}"/>
              </a:ext>
            </a:extLst>
          </p:cNvPr>
          <p:cNvSpPr>
            <a:spLocks noGrp="1" noRot="1" noChangeAspect="1" noChangeArrowheads="1" noTextEdit="1"/>
          </p:cNvSpPr>
          <p:nvPr>
            <p:ph type="sldImg"/>
          </p:nvPr>
        </p:nvSpPr>
        <p:spPr>
          <a:ln/>
        </p:spPr>
      </p:sp>
      <p:sp>
        <p:nvSpPr>
          <p:cNvPr id="61445" name="Rectangle 3">
            <a:extLst>
              <a:ext uri="{FF2B5EF4-FFF2-40B4-BE49-F238E27FC236}">
                <a16:creationId xmlns:a16="http://schemas.microsoft.com/office/drawing/2014/main" id="{10EC0024-E87E-476A-901B-93059E6B88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20000"/>
              </a:lnSpc>
            </a:pPr>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F32FCA-8C7B-429B-ACA8-0734FEAA2ACA}" type="slidenum">
              <a:rPr lang="en-US" smtClean="0"/>
              <a:t>28</a:t>
            </a:fld>
            <a:endParaRPr lang="en-US"/>
          </a:p>
        </p:txBody>
      </p:sp>
    </p:spTree>
    <p:extLst>
      <p:ext uri="{BB962C8B-B14F-4D97-AF65-F5344CB8AC3E}">
        <p14:creationId xmlns:p14="http://schemas.microsoft.com/office/powerpoint/2010/main" val="3618986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06E22EB5-FFB4-4C9A-93E5-64A4BDB5C222}"/>
              </a:ext>
            </a:extLst>
          </p:cNvPr>
          <p:cNvSpPr>
            <a:spLocks noGrp="1" noRot="1" noChangeAspect="1" noTextEdit="1"/>
          </p:cNvSpPr>
          <p:nvPr>
            <p:ph type="sldImg"/>
          </p:nvPr>
        </p:nvSpPr>
        <p:spPr>
          <a:ln/>
        </p:spPr>
      </p:sp>
      <p:sp>
        <p:nvSpPr>
          <p:cNvPr id="71683" name="Notes Placeholder 2">
            <a:extLst>
              <a:ext uri="{FF2B5EF4-FFF2-40B4-BE49-F238E27FC236}">
                <a16:creationId xmlns:a16="http://schemas.microsoft.com/office/drawing/2014/main" id="{2EF45816-BBD8-4EE0-BBCC-16304494EBB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1684" name="Header Placeholder 3">
            <a:extLst>
              <a:ext uri="{FF2B5EF4-FFF2-40B4-BE49-F238E27FC236}">
                <a16:creationId xmlns:a16="http://schemas.microsoft.com/office/drawing/2014/main" id="{ECFEED7F-338D-4D67-8A3F-5E66CAB13856}"/>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71685" name="Slide Number Placeholder 4">
            <a:extLst>
              <a:ext uri="{FF2B5EF4-FFF2-40B4-BE49-F238E27FC236}">
                <a16:creationId xmlns:a16="http://schemas.microsoft.com/office/drawing/2014/main" id="{25D736DD-3F8B-49E0-AE98-8CC8B706AB9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A68B8284-D974-4DC4-BDF5-DC2BFF52448C}" type="slidenum">
              <a:rPr lang="en-US" altLang="en-US" sz="1300"/>
              <a:pPr>
                <a:lnSpc>
                  <a:spcPct val="100000"/>
                </a:lnSpc>
                <a:spcBef>
                  <a:spcPct val="0"/>
                </a:spcBef>
                <a:buFontTx/>
                <a:buNone/>
              </a:pPr>
              <a:t>32</a:t>
            </a:fld>
            <a:endParaRPr lang="en-US" altLang="en-US" sz="13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0298944B-3421-4F10-AE53-8E7D2EA45C39}"/>
              </a:ext>
            </a:extLst>
          </p:cNvPr>
          <p:cNvSpPr>
            <a:spLocks noGrp="1" noRot="1" noChangeAspect="1" noTextEdit="1"/>
          </p:cNvSpPr>
          <p:nvPr>
            <p:ph type="sldImg"/>
          </p:nvPr>
        </p:nvSpPr>
        <p:spPr>
          <a:ln/>
        </p:spPr>
      </p:sp>
      <p:sp>
        <p:nvSpPr>
          <p:cNvPr id="73731" name="Notes Placeholder 2">
            <a:extLst>
              <a:ext uri="{FF2B5EF4-FFF2-40B4-BE49-F238E27FC236}">
                <a16:creationId xmlns:a16="http://schemas.microsoft.com/office/drawing/2014/main" id="{EC9F0D26-4628-431A-8EAE-CEFFC041096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2FB63CB6-9455-4028-923B-9DA34CE399FB}"/>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73733" name="Slide Number Placeholder 4">
            <a:extLst>
              <a:ext uri="{FF2B5EF4-FFF2-40B4-BE49-F238E27FC236}">
                <a16:creationId xmlns:a16="http://schemas.microsoft.com/office/drawing/2014/main" id="{7934F09A-6D18-4817-B8FF-EDFC6181A56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65127E2B-45C7-49D6-B83F-DF7544F7069A}" type="slidenum">
              <a:rPr lang="en-US" altLang="en-US" sz="1300"/>
              <a:pPr>
                <a:lnSpc>
                  <a:spcPct val="100000"/>
                </a:lnSpc>
                <a:spcBef>
                  <a:spcPct val="0"/>
                </a:spcBef>
                <a:buFontTx/>
                <a:buNone/>
              </a:pPr>
              <a:t>33</a:t>
            </a:fld>
            <a:endParaRPr lang="en-US" altLang="en-US" sz="13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85F7D96E-A171-42AA-80CE-B44D8DC0723D}"/>
              </a:ext>
            </a:extLst>
          </p:cNvPr>
          <p:cNvSpPr>
            <a:spLocks noGrp="1" noRot="1" noChangeAspect="1" noTextEdit="1"/>
          </p:cNvSpPr>
          <p:nvPr>
            <p:ph type="sldImg"/>
          </p:nvPr>
        </p:nvSpPr>
        <p:spPr>
          <a:ln/>
        </p:spPr>
      </p:sp>
      <p:sp>
        <p:nvSpPr>
          <p:cNvPr id="75779" name="Notes Placeholder 2">
            <a:extLst>
              <a:ext uri="{FF2B5EF4-FFF2-40B4-BE49-F238E27FC236}">
                <a16:creationId xmlns:a16="http://schemas.microsoft.com/office/drawing/2014/main" id="{938FC4EB-5C5D-4BAA-83EE-9D3CF90F7F0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5780" name="Header Placeholder 3">
            <a:extLst>
              <a:ext uri="{FF2B5EF4-FFF2-40B4-BE49-F238E27FC236}">
                <a16:creationId xmlns:a16="http://schemas.microsoft.com/office/drawing/2014/main" id="{3BE201F7-294D-461E-957A-60544910AC05}"/>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75781" name="Slide Number Placeholder 4">
            <a:extLst>
              <a:ext uri="{FF2B5EF4-FFF2-40B4-BE49-F238E27FC236}">
                <a16:creationId xmlns:a16="http://schemas.microsoft.com/office/drawing/2014/main" id="{337463FD-12C5-492D-9436-164CBC3DA60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275966CC-B1F6-4C52-B07F-3536A04C2905}" type="slidenum">
              <a:rPr lang="en-US" altLang="en-US" sz="1300"/>
              <a:pPr>
                <a:lnSpc>
                  <a:spcPct val="100000"/>
                </a:lnSpc>
                <a:spcBef>
                  <a:spcPct val="0"/>
                </a:spcBef>
                <a:buFontTx/>
                <a:buNone/>
              </a:pPr>
              <a:t>34</a:t>
            </a:fld>
            <a:endParaRPr lang="en-US" altLang="en-US" sz="13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097C5DC1-2226-4E58-8E9F-86541F42141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89091" name="Rectangle 7">
            <a:extLst>
              <a:ext uri="{FF2B5EF4-FFF2-40B4-BE49-F238E27FC236}">
                <a16:creationId xmlns:a16="http://schemas.microsoft.com/office/drawing/2014/main" id="{3C061972-6B50-4ABD-A743-3DA7547598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4ED281EB-82B6-4EE0-AC9A-A3185535EE52}" type="slidenum">
              <a:rPr lang="en-US" altLang="en-US" sz="1300"/>
              <a:pPr>
                <a:lnSpc>
                  <a:spcPct val="100000"/>
                </a:lnSpc>
                <a:spcBef>
                  <a:spcPct val="0"/>
                </a:spcBef>
                <a:buFontTx/>
                <a:buNone/>
              </a:pPr>
              <a:t>40</a:t>
            </a:fld>
            <a:endParaRPr lang="en-US" altLang="en-US" sz="1300"/>
          </a:p>
        </p:txBody>
      </p:sp>
      <p:sp>
        <p:nvSpPr>
          <p:cNvPr id="89092" name="Rectangle 2">
            <a:extLst>
              <a:ext uri="{FF2B5EF4-FFF2-40B4-BE49-F238E27FC236}">
                <a16:creationId xmlns:a16="http://schemas.microsoft.com/office/drawing/2014/main" id="{BE5E26C5-73F8-4592-8F1B-203A4F1642AF}"/>
              </a:ext>
            </a:extLst>
          </p:cNvPr>
          <p:cNvSpPr>
            <a:spLocks noGrp="1" noRot="1" noChangeAspect="1" noChangeArrowheads="1" noTextEdit="1"/>
          </p:cNvSpPr>
          <p:nvPr>
            <p:ph type="sldImg"/>
          </p:nvPr>
        </p:nvSpPr>
        <p:spPr>
          <a:ln/>
        </p:spPr>
      </p:sp>
      <p:sp>
        <p:nvSpPr>
          <p:cNvPr id="89093" name="Rectangle 3">
            <a:extLst>
              <a:ext uri="{FF2B5EF4-FFF2-40B4-BE49-F238E27FC236}">
                <a16:creationId xmlns:a16="http://schemas.microsoft.com/office/drawing/2014/main" id="{57A9D5D7-F85A-40AB-82FD-242C62F17E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1BC2364C-D0C9-4B00-B59D-FE21ABA5B8B5}"/>
              </a:ext>
            </a:extLst>
          </p:cNvPr>
          <p:cNvSpPr>
            <a:spLocks noGrp="1" noRot="1" noChangeAspect="1" noTextEdit="1"/>
          </p:cNvSpPr>
          <p:nvPr>
            <p:ph type="sldImg"/>
          </p:nvPr>
        </p:nvSpPr>
        <p:spPr>
          <a:ln/>
        </p:spPr>
      </p:sp>
      <p:sp>
        <p:nvSpPr>
          <p:cNvPr id="92163" name="Notes Placeholder 2">
            <a:extLst>
              <a:ext uri="{FF2B5EF4-FFF2-40B4-BE49-F238E27FC236}">
                <a16:creationId xmlns:a16="http://schemas.microsoft.com/office/drawing/2014/main" id="{D68F19A1-A597-431C-A60A-B0F59A1D3E4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2164" name="Header Placeholder 3">
            <a:extLst>
              <a:ext uri="{FF2B5EF4-FFF2-40B4-BE49-F238E27FC236}">
                <a16:creationId xmlns:a16="http://schemas.microsoft.com/office/drawing/2014/main" id="{D6620034-51DC-4AD8-9E52-7CE7D4A0FE2B}"/>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92165" name="Slide Number Placeholder 4">
            <a:extLst>
              <a:ext uri="{FF2B5EF4-FFF2-40B4-BE49-F238E27FC236}">
                <a16:creationId xmlns:a16="http://schemas.microsoft.com/office/drawing/2014/main" id="{722FEEA3-BDB9-4DE3-BFC4-4F43517FB86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7ACA9563-FDF0-4702-9D6A-5DCBBF6352C2}" type="slidenum">
              <a:rPr lang="en-US" altLang="en-US" sz="1300"/>
              <a:pPr>
                <a:lnSpc>
                  <a:spcPct val="100000"/>
                </a:lnSpc>
                <a:spcBef>
                  <a:spcPct val="0"/>
                </a:spcBef>
                <a:buFontTx/>
                <a:buNone/>
              </a:pPr>
              <a:t>42</a:t>
            </a:fld>
            <a:endParaRPr lang="en-US" altLang="en-US" sz="13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2995B806-6AE2-4533-9E91-1E330FB83348}"/>
              </a:ext>
            </a:extLst>
          </p:cNvPr>
          <p:cNvSpPr>
            <a:spLocks noGrp="1" noRot="1" noChangeAspect="1" noTextEdit="1"/>
          </p:cNvSpPr>
          <p:nvPr>
            <p:ph type="sldImg"/>
          </p:nvPr>
        </p:nvSpPr>
        <p:spPr>
          <a:ln/>
        </p:spPr>
      </p:sp>
      <p:sp>
        <p:nvSpPr>
          <p:cNvPr id="94211" name="Notes Placeholder 2">
            <a:extLst>
              <a:ext uri="{FF2B5EF4-FFF2-40B4-BE49-F238E27FC236}">
                <a16:creationId xmlns:a16="http://schemas.microsoft.com/office/drawing/2014/main" id="{B37FBECC-358D-49FC-86B3-CD37F6BB4FE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4212" name="Header Placeholder 3">
            <a:extLst>
              <a:ext uri="{FF2B5EF4-FFF2-40B4-BE49-F238E27FC236}">
                <a16:creationId xmlns:a16="http://schemas.microsoft.com/office/drawing/2014/main" id="{320119AE-7F59-4EFD-AF69-4B33877EEB55}"/>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94213" name="Slide Number Placeholder 4">
            <a:extLst>
              <a:ext uri="{FF2B5EF4-FFF2-40B4-BE49-F238E27FC236}">
                <a16:creationId xmlns:a16="http://schemas.microsoft.com/office/drawing/2014/main" id="{804E9B6C-9471-48FE-9478-1109FE253F6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806C4448-6BEA-45BB-9F19-4B859641102C}" type="slidenum">
              <a:rPr lang="en-US" altLang="en-US" sz="1300"/>
              <a:pPr>
                <a:lnSpc>
                  <a:spcPct val="100000"/>
                </a:lnSpc>
                <a:spcBef>
                  <a:spcPct val="0"/>
                </a:spcBef>
                <a:buFontTx/>
                <a:buNone/>
              </a:pPr>
              <a:t>43</a:t>
            </a:fld>
            <a:endParaRPr lang="en-US" altLang="en-US"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CDD183B-F639-4FFC-A60C-3C3C023E30B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11267" name="Rectangle 7">
            <a:extLst>
              <a:ext uri="{FF2B5EF4-FFF2-40B4-BE49-F238E27FC236}">
                <a16:creationId xmlns:a16="http://schemas.microsoft.com/office/drawing/2014/main" id="{F8D59E1C-8F2D-473A-9E1F-D1F488280AB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1DF0DFA9-B4C5-4D75-ADCD-5FEA591406C7}" type="slidenum">
              <a:rPr lang="en-US" altLang="en-US" sz="1300"/>
              <a:pPr>
                <a:lnSpc>
                  <a:spcPct val="100000"/>
                </a:lnSpc>
                <a:spcBef>
                  <a:spcPct val="0"/>
                </a:spcBef>
                <a:buFontTx/>
                <a:buNone/>
              </a:pPr>
              <a:t>3</a:t>
            </a:fld>
            <a:endParaRPr lang="en-US" altLang="en-US" sz="1300"/>
          </a:p>
        </p:txBody>
      </p:sp>
      <p:sp>
        <p:nvSpPr>
          <p:cNvPr id="11268" name="Rectangle 2">
            <a:extLst>
              <a:ext uri="{FF2B5EF4-FFF2-40B4-BE49-F238E27FC236}">
                <a16:creationId xmlns:a16="http://schemas.microsoft.com/office/drawing/2014/main" id="{6C098FDD-83C3-47E6-881C-950588728094}"/>
              </a:ext>
            </a:extLst>
          </p:cNvPr>
          <p:cNvSpPr>
            <a:spLocks noGrp="1" noRot="1" noChangeAspect="1" noChangeArrowheads="1" noTextEdit="1"/>
          </p:cNvSpPr>
          <p:nvPr>
            <p:ph type="sldImg"/>
          </p:nvPr>
        </p:nvSpPr>
        <p:spPr>
          <a:ln/>
        </p:spPr>
      </p:sp>
      <p:sp>
        <p:nvSpPr>
          <p:cNvPr id="11269" name="Rectangle 3">
            <a:extLst>
              <a:ext uri="{FF2B5EF4-FFF2-40B4-BE49-F238E27FC236}">
                <a16:creationId xmlns:a16="http://schemas.microsoft.com/office/drawing/2014/main" id="{A33D540D-8FDD-424D-8B60-F6AC894DFF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815D98E5-21AC-4F05-AE4A-2C656A97D011}"/>
              </a:ext>
            </a:extLst>
          </p:cNvPr>
          <p:cNvSpPr>
            <a:spLocks noGrp="1" noRot="1" noChangeAspect="1" noTextEdit="1"/>
          </p:cNvSpPr>
          <p:nvPr>
            <p:ph type="sldImg"/>
          </p:nvPr>
        </p:nvSpPr>
        <p:spPr>
          <a:ln/>
        </p:spPr>
      </p:sp>
      <p:sp>
        <p:nvSpPr>
          <p:cNvPr id="96259" name="Notes Placeholder 2">
            <a:extLst>
              <a:ext uri="{FF2B5EF4-FFF2-40B4-BE49-F238E27FC236}">
                <a16:creationId xmlns:a16="http://schemas.microsoft.com/office/drawing/2014/main" id="{FD70018A-E145-4C1C-B62B-7CA73AB57DE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96260" name="Header Placeholder 3">
            <a:extLst>
              <a:ext uri="{FF2B5EF4-FFF2-40B4-BE49-F238E27FC236}">
                <a16:creationId xmlns:a16="http://schemas.microsoft.com/office/drawing/2014/main" id="{CBC7C19C-EA0C-4DC6-93B5-CE9F4115629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96261" name="Slide Number Placeholder 4">
            <a:extLst>
              <a:ext uri="{FF2B5EF4-FFF2-40B4-BE49-F238E27FC236}">
                <a16:creationId xmlns:a16="http://schemas.microsoft.com/office/drawing/2014/main" id="{0D55D71A-21D7-4FFB-8E2E-CBF73A0DBA0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5390740C-E956-4175-99D9-B24180D996A6}" type="slidenum">
              <a:rPr lang="en-US" altLang="en-US" sz="1300"/>
              <a:pPr>
                <a:lnSpc>
                  <a:spcPct val="100000"/>
                </a:lnSpc>
                <a:spcBef>
                  <a:spcPct val="0"/>
                </a:spcBef>
                <a:buFontTx/>
                <a:buNone/>
              </a:pPr>
              <a:t>44</a:t>
            </a:fld>
            <a:endParaRPr lang="en-US" altLang="en-US" sz="13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FF760C07-5711-4AB9-BD1B-B55A0E354A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98307" name="Rectangle 7">
            <a:extLst>
              <a:ext uri="{FF2B5EF4-FFF2-40B4-BE49-F238E27FC236}">
                <a16:creationId xmlns:a16="http://schemas.microsoft.com/office/drawing/2014/main" id="{A27C29C0-29C8-41B6-A5EB-07C204FEE0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3FC04EFD-C7CC-44B7-A0A4-ECF500B17A09}" type="slidenum">
              <a:rPr lang="en-US" altLang="en-US" sz="1300"/>
              <a:pPr>
                <a:lnSpc>
                  <a:spcPct val="100000"/>
                </a:lnSpc>
                <a:spcBef>
                  <a:spcPct val="0"/>
                </a:spcBef>
                <a:buFontTx/>
                <a:buNone/>
              </a:pPr>
              <a:t>45</a:t>
            </a:fld>
            <a:endParaRPr lang="en-US" altLang="en-US" sz="1300"/>
          </a:p>
        </p:txBody>
      </p:sp>
      <p:sp>
        <p:nvSpPr>
          <p:cNvPr id="98308" name="Rectangle 2">
            <a:extLst>
              <a:ext uri="{FF2B5EF4-FFF2-40B4-BE49-F238E27FC236}">
                <a16:creationId xmlns:a16="http://schemas.microsoft.com/office/drawing/2014/main" id="{139AA6E2-8D91-4C0A-AD15-035ACC79E873}"/>
              </a:ext>
            </a:extLst>
          </p:cNvPr>
          <p:cNvSpPr>
            <a:spLocks noGrp="1" noRot="1" noChangeAspect="1" noChangeArrowheads="1" noTextEdit="1"/>
          </p:cNvSpPr>
          <p:nvPr>
            <p:ph type="sldImg"/>
          </p:nvPr>
        </p:nvSpPr>
        <p:spPr>
          <a:ln/>
        </p:spPr>
      </p:sp>
      <p:sp>
        <p:nvSpPr>
          <p:cNvPr id="98309" name="Rectangle 3">
            <a:extLst>
              <a:ext uri="{FF2B5EF4-FFF2-40B4-BE49-F238E27FC236}">
                <a16:creationId xmlns:a16="http://schemas.microsoft.com/office/drawing/2014/main" id="{3BB3D022-BFDB-4B9B-AD53-60C09A9571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buFontTx/>
              <a:buNone/>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F32FCA-8C7B-429B-ACA8-0734FEAA2ACA}" type="slidenum">
              <a:rPr lang="en-US" smtClean="0"/>
              <a:t>4</a:t>
            </a:fld>
            <a:endParaRPr lang="en-US"/>
          </a:p>
        </p:txBody>
      </p:sp>
    </p:spTree>
    <p:extLst>
      <p:ext uri="{BB962C8B-B14F-4D97-AF65-F5344CB8AC3E}">
        <p14:creationId xmlns:p14="http://schemas.microsoft.com/office/powerpoint/2010/main" val="2356798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DEAA37A-19DF-4B87-B2CD-3B0A7CBCC7C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25603" name="Rectangle 7">
            <a:extLst>
              <a:ext uri="{FF2B5EF4-FFF2-40B4-BE49-F238E27FC236}">
                <a16:creationId xmlns:a16="http://schemas.microsoft.com/office/drawing/2014/main" id="{3D1C9563-F108-4631-B64E-AEE02AE836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8F967AAF-860C-42D2-8F85-AC205FDFFD4A}" type="slidenum">
              <a:rPr lang="en-US" altLang="en-US" sz="1300"/>
              <a:pPr>
                <a:lnSpc>
                  <a:spcPct val="100000"/>
                </a:lnSpc>
                <a:spcBef>
                  <a:spcPct val="0"/>
                </a:spcBef>
                <a:buFontTx/>
                <a:buNone/>
              </a:pPr>
              <a:t>11</a:t>
            </a:fld>
            <a:endParaRPr lang="en-US" altLang="en-US" sz="1300"/>
          </a:p>
        </p:txBody>
      </p:sp>
      <p:sp>
        <p:nvSpPr>
          <p:cNvPr id="25604" name="Rectangle 2">
            <a:extLst>
              <a:ext uri="{FF2B5EF4-FFF2-40B4-BE49-F238E27FC236}">
                <a16:creationId xmlns:a16="http://schemas.microsoft.com/office/drawing/2014/main" id="{4C7FC1F5-52A7-4E21-B7AE-F07A15FFEC8C}"/>
              </a:ext>
            </a:extLst>
          </p:cNvPr>
          <p:cNvSpPr>
            <a:spLocks noGrp="1" noRot="1" noChangeAspect="1" noChangeArrowheads="1" noTextEdit="1"/>
          </p:cNvSpPr>
          <p:nvPr>
            <p:ph type="sldImg"/>
          </p:nvPr>
        </p:nvSpPr>
        <p:spPr>
          <a:ln/>
        </p:spPr>
      </p:sp>
      <p:sp>
        <p:nvSpPr>
          <p:cNvPr id="25605" name="Rectangle 3">
            <a:extLst>
              <a:ext uri="{FF2B5EF4-FFF2-40B4-BE49-F238E27FC236}">
                <a16:creationId xmlns:a16="http://schemas.microsoft.com/office/drawing/2014/main" id="{6BE4940C-C9B7-4142-9015-82FDEEB825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9C3B426-FA40-46D3-B4B3-74FD40A195E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27651" name="Rectangle 7">
            <a:extLst>
              <a:ext uri="{FF2B5EF4-FFF2-40B4-BE49-F238E27FC236}">
                <a16:creationId xmlns:a16="http://schemas.microsoft.com/office/drawing/2014/main" id="{B457C74E-BB14-4618-B836-5A0ED757B0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3851A4B1-3B95-4F42-B570-D1A294123E9B}" type="slidenum">
              <a:rPr lang="en-US" altLang="en-US" sz="1300"/>
              <a:pPr>
                <a:lnSpc>
                  <a:spcPct val="100000"/>
                </a:lnSpc>
                <a:spcBef>
                  <a:spcPct val="0"/>
                </a:spcBef>
                <a:buFontTx/>
                <a:buNone/>
              </a:pPr>
              <a:t>12</a:t>
            </a:fld>
            <a:endParaRPr lang="en-US" altLang="en-US" sz="1300"/>
          </a:p>
        </p:txBody>
      </p:sp>
      <p:sp>
        <p:nvSpPr>
          <p:cNvPr id="27652" name="Rectangle 2">
            <a:extLst>
              <a:ext uri="{FF2B5EF4-FFF2-40B4-BE49-F238E27FC236}">
                <a16:creationId xmlns:a16="http://schemas.microsoft.com/office/drawing/2014/main" id="{A6F2EA6F-9557-4907-9636-C1B7C68B9071}"/>
              </a:ext>
            </a:extLst>
          </p:cNvPr>
          <p:cNvSpPr>
            <a:spLocks noGrp="1" noRot="1" noChangeAspect="1" noChangeArrowheads="1" noTextEdit="1"/>
          </p:cNvSpPr>
          <p:nvPr>
            <p:ph type="sldImg"/>
          </p:nvPr>
        </p:nvSpPr>
        <p:spPr>
          <a:ln/>
        </p:spPr>
      </p:sp>
      <p:sp>
        <p:nvSpPr>
          <p:cNvPr id="27653" name="Rectangle 3">
            <a:extLst>
              <a:ext uri="{FF2B5EF4-FFF2-40B4-BE49-F238E27FC236}">
                <a16:creationId xmlns:a16="http://schemas.microsoft.com/office/drawing/2014/main" id="{D131D0CF-6463-46AE-8B82-F8084FA8EC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F32FCA-8C7B-429B-ACA8-0734FEAA2ACA}" type="slidenum">
              <a:rPr lang="en-US" smtClean="0"/>
              <a:t>15</a:t>
            </a:fld>
            <a:endParaRPr lang="en-US"/>
          </a:p>
        </p:txBody>
      </p:sp>
    </p:spTree>
    <p:extLst>
      <p:ext uri="{BB962C8B-B14F-4D97-AF65-F5344CB8AC3E}">
        <p14:creationId xmlns:p14="http://schemas.microsoft.com/office/powerpoint/2010/main" val="2511320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9D9106F8-096D-426B-9746-C68A5403C91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40963" name="Rectangle 7">
            <a:extLst>
              <a:ext uri="{FF2B5EF4-FFF2-40B4-BE49-F238E27FC236}">
                <a16:creationId xmlns:a16="http://schemas.microsoft.com/office/drawing/2014/main" id="{2DA448A8-9AFA-4EEA-9B73-9BACEFD13F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1EFD0084-F49A-4D72-9105-19EE76D850FA}" type="slidenum">
              <a:rPr lang="en-US" altLang="en-US" sz="1300"/>
              <a:pPr>
                <a:lnSpc>
                  <a:spcPct val="100000"/>
                </a:lnSpc>
                <a:spcBef>
                  <a:spcPct val="0"/>
                </a:spcBef>
                <a:buFontTx/>
                <a:buNone/>
              </a:pPr>
              <a:t>20</a:t>
            </a:fld>
            <a:endParaRPr lang="en-US" altLang="en-US" sz="1300"/>
          </a:p>
        </p:txBody>
      </p:sp>
      <p:sp>
        <p:nvSpPr>
          <p:cNvPr id="40964" name="Rectangle 2">
            <a:extLst>
              <a:ext uri="{FF2B5EF4-FFF2-40B4-BE49-F238E27FC236}">
                <a16:creationId xmlns:a16="http://schemas.microsoft.com/office/drawing/2014/main" id="{124DFE95-349B-42E5-A332-7941944C5EB7}"/>
              </a:ext>
            </a:extLst>
          </p:cNvPr>
          <p:cNvSpPr>
            <a:spLocks noGrp="1" noRot="1" noChangeAspect="1" noChangeArrowheads="1" noTextEdit="1"/>
          </p:cNvSpPr>
          <p:nvPr>
            <p:ph type="sldImg"/>
          </p:nvPr>
        </p:nvSpPr>
        <p:spPr>
          <a:ln/>
        </p:spPr>
      </p:sp>
      <p:sp>
        <p:nvSpPr>
          <p:cNvPr id="40965" name="Rectangle 3">
            <a:extLst>
              <a:ext uri="{FF2B5EF4-FFF2-40B4-BE49-F238E27FC236}">
                <a16:creationId xmlns:a16="http://schemas.microsoft.com/office/drawing/2014/main" id="{70E9976F-E3A1-4095-B0C8-EA385EC868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B9A004C5-3053-4C1E-AF42-7C3754372F0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52227" name="Rectangle 7">
            <a:extLst>
              <a:ext uri="{FF2B5EF4-FFF2-40B4-BE49-F238E27FC236}">
                <a16:creationId xmlns:a16="http://schemas.microsoft.com/office/drawing/2014/main" id="{F68F6976-19AA-4670-B897-1E5ADA6FBD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56F698FB-5F21-4852-B57D-B0D27C3A5FD1}" type="slidenum">
              <a:rPr lang="en-US" altLang="en-US" sz="1300"/>
              <a:pPr>
                <a:lnSpc>
                  <a:spcPct val="100000"/>
                </a:lnSpc>
                <a:spcBef>
                  <a:spcPct val="0"/>
                </a:spcBef>
                <a:buFontTx/>
                <a:buNone/>
              </a:pPr>
              <a:t>23</a:t>
            </a:fld>
            <a:endParaRPr lang="en-US" altLang="en-US" sz="1300"/>
          </a:p>
        </p:txBody>
      </p:sp>
      <p:sp>
        <p:nvSpPr>
          <p:cNvPr id="52228" name="Rectangle 2">
            <a:extLst>
              <a:ext uri="{FF2B5EF4-FFF2-40B4-BE49-F238E27FC236}">
                <a16:creationId xmlns:a16="http://schemas.microsoft.com/office/drawing/2014/main" id="{C4036D87-24BB-48A0-B9A1-1DFABFFB26C0}"/>
              </a:ext>
            </a:extLst>
          </p:cNvPr>
          <p:cNvSpPr>
            <a:spLocks noGrp="1" noRot="1" noChangeAspect="1" noChangeArrowheads="1" noTextEdit="1"/>
          </p:cNvSpPr>
          <p:nvPr>
            <p:ph type="sldImg"/>
          </p:nvPr>
        </p:nvSpPr>
        <p:spPr>
          <a:ln/>
        </p:spPr>
      </p:sp>
      <p:sp>
        <p:nvSpPr>
          <p:cNvPr id="52229" name="Rectangle 3">
            <a:extLst>
              <a:ext uri="{FF2B5EF4-FFF2-40B4-BE49-F238E27FC236}">
                <a16:creationId xmlns:a16="http://schemas.microsoft.com/office/drawing/2014/main" id="{44D1ADDE-5A07-42D2-98F1-27C86FB659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Note: It is NAIFA’s recommendation that each Chapter have a Board Manual. This presentation should serve as a high-level overview of key points, whereas the Board Manual goes into detail on each point.</a:t>
            </a:r>
          </a:p>
          <a:p>
            <a:endParaRPr lang="en-US" altLang="en-US" dirty="0"/>
          </a:p>
          <a:p>
            <a:pPr marL="171450" indent="-171450">
              <a:buFont typeface="Arial" panose="020B0604020202020204" pitchFamily="34" charset="0"/>
              <a:buChar char="•"/>
            </a:pP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B9A004C5-3053-4C1E-AF42-7C3754372F0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r>
              <a:rPr lang="en-US" altLang="en-US" sz="1300"/>
              <a:t>Board Orientation</a:t>
            </a:r>
          </a:p>
        </p:txBody>
      </p:sp>
      <p:sp>
        <p:nvSpPr>
          <p:cNvPr id="52227" name="Rectangle 7">
            <a:extLst>
              <a:ext uri="{FF2B5EF4-FFF2-40B4-BE49-F238E27FC236}">
                <a16:creationId xmlns:a16="http://schemas.microsoft.com/office/drawing/2014/main" id="{F68F6976-19AA-4670-B897-1E5ADA6FBD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30000"/>
              </a:lnSpc>
              <a:spcBef>
                <a:spcPct val="30000"/>
              </a:spcBef>
              <a:buChar char="•"/>
              <a:defRPr sz="1400">
                <a:solidFill>
                  <a:schemeClr val="tx1"/>
                </a:solidFill>
                <a:latin typeface="Times New Roman" panose="02020603050405020304" pitchFamily="18" charset="0"/>
              </a:defRPr>
            </a:lvl1pPr>
            <a:lvl2pPr marL="784225" indent="-301625">
              <a:lnSpc>
                <a:spcPct val="130000"/>
              </a:lnSpc>
              <a:spcBef>
                <a:spcPct val="30000"/>
              </a:spcBef>
              <a:buChar char="•"/>
              <a:defRPr sz="1400">
                <a:solidFill>
                  <a:schemeClr val="tx1"/>
                </a:solidFill>
                <a:latin typeface="Times New Roman" panose="02020603050405020304" pitchFamily="18" charset="0"/>
              </a:defRPr>
            </a:lvl2pPr>
            <a:lvl3pPr marL="1206500" indent="-241300">
              <a:lnSpc>
                <a:spcPct val="130000"/>
              </a:lnSpc>
              <a:spcBef>
                <a:spcPct val="30000"/>
              </a:spcBef>
              <a:buChar char="•"/>
              <a:defRPr sz="1400">
                <a:solidFill>
                  <a:schemeClr val="tx1"/>
                </a:solidFill>
                <a:latin typeface="Times New Roman" panose="02020603050405020304" pitchFamily="18" charset="0"/>
              </a:defRPr>
            </a:lvl3pPr>
            <a:lvl4pPr marL="1690688" indent="-241300">
              <a:lnSpc>
                <a:spcPct val="130000"/>
              </a:lnSpc>
              <a:spcBef>
                <a:spcPct val="30000"/>
              </a:spcBef>
              <a:buChar char="•"/>
              <a:defRPr sz="1400">
                <a:solidFill>
                  <a:schemeClr val="tx1"/>
                </a:solidFill>
                <a:latin typeface="Times New Roman" panose="02020603050405020304" pitchFamily="18" charset="0"/>
              </a:defRPr>
            </a:lvl4pPr>
            <a:lvl5pPr marL="2173288" indent="-241300">
              <a:lnSpc>
                <a:spcPct val="130000"/>
              </a:lnSpc>
              <a:spcBef>
                <a:spcPct val="30000"/>
              </a:spcBef>
              <a:buChar char="•"/>
              <a:defRPr sz="1400">
                <a:solidFill>
                  <a:schemeClr val="tx1"/>
                </a:solidFill>
                <a:latin typeface="Times New Roman" panose="02020603050405020304" pitchFamily="18" charset="0"/>
              </a:defRPr>
            </a:lvl5pPr>
            <a:lvl6pPr marL="26304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6pPr>
            <a:lvl7pPr marL="30876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7pPr>
            <a:lvl8pPr marL="35448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8pPr>
            <a:lvl9pPr marL="4002088" indent="-241300" eaLnBrk="0" fontAlgn="base" hangingPunct="0">
              <a:lnSpc>
                <a:spcPct val="130000"/>
              </a:lnSpc>
              <a:spcBef>
                <a:spcPct val="30000"/>
              </a:spcBef>
              <a:spcAft>
                <a:spcPct val="0"/>
              </a:spcAft>
              <a:buChar char="•"/>
              <a:defRPr sz="1400">
                <a:solidFill>
                  <a:schemeClr val="tx1"/>
                </a:solidFill>
                <a:latin typeface="Times New Roman" panose="02020603050405020304" pitchFamily="18" charset="0"/>
              </a:defRPr>
            </a:lvl9pPr>
          </a:lstStyle>
          <a:p>
            <a:pPr>
              <a:lnSpc>
                <a:spcPct val="100000"/>
              </a:lnSpc>
              <a:spcBef>
                <a:spcPct val="0"/>
              </a:spcBef>
              <a:buFontTx/>
              <a:buNone/>
            </a:pPr>
            <a:fld id="{56F698FB-5F21-4852-B57D-B0D27C3A5FD1}" type="slidenum">
              <a:rPr lang="en-US" altLang="en-US" sz="1300"/>
              <a:pPr>
                <a:lnSpc>
                  <a:spcPct val="100000"/>
                </a:lnSpc>
                <a:spcBef>
                  <a:spcPct val="0"/>
                </a:spcBef>
                <a:buFontTx/>
                <a:buNone/>
              </a:pPr>
              <a:t>24</a:t>
            </a:fld>
            <a:endParaRPr lang="en-US" altLang="en-US" sz="1300"/>
          </a:p>
        </p:txBody>
      </p:sp>
      <p:sp>
        <p:nvSpPr>
          <p:cNvPr id="52228" name="Rectangle 2">
            <a:extLst>
              <a:ext uri="{FF2B5EF4-FFF2-40B4-BE49-F238E27FC236}">
                <a16:creationId xmlns:a16="http://schemas.microsoft.com/office/drawing/2014/main" id="{C4036D87-24BB-48A0-B9A1-1DFABFFB26C0}"/>
              </a:ext>
            </a:extLst>
          </p:cNvPr>
          <p:cNvSpPr>
            <a:spLocks noGrp="1" noRot="1" noChangeAspect="1" noChangeArrowheads="1" noTextEdit="1"/>
          </p:cNvSpPr>
          <p:nvPr>
            <p:ph type="sldImg"/>
          </p:nvPr>
        </p:nvSpPr>
        <p:spPr>
          <a:ln/>
        </p:spPr>
      </p:sp>
      <p:sp>
        <p:nvSpPr>
          <p:cNvPr id="52229" name="Rectangle 3">
            <a:extLst>
              <a:ext uri="{FF2B5EF4-FFF2-40B4-BE49-F238E27FC236}">
                <a16:creationId xmlns:a16="http://schemas.microsoft.com/office/drawing/2014/main" id="{44D1ADDE-5A07-42D2-98F1-27C86FB659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33948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54950-6EAD-4462-81AC-72C1D6D843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15363D-8434-4C38-A0CC-1B6C17B325D0}"/>
              </a:ext>
            </a:extLst>
          </p:cNvPr>
          <p:cNvSpPr>
            <a:spLocks noGrp="1"/>
          </p:cNvSpPr>
          <p:nvPr>
            <p:ph type="subTitle" idx="1"/>
          </p:nvPr>
        </p:nvSpPr>
        <p:spPr>
          <a:xfrm>
            <a:off x="1524000" y="3602038"/>
            <a:ext cx="9144000" cy="1655762"/>
          </a:xfrm>
        </p:spPr>
        <p:txBody>
          <a:bodyPr/>
          <a:lstStyle>
            <a:lvl1pPr marL="0" indent="0" algn="ctr">
              <a:buNone/>
              <a:defRPr sz="2400" b="1">
                <a:solidFill>
                  <a:srgbClr val="00AEEF"/>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BAD6238-3432-4558-B409-39DAE139872A}"/>
              </a:ext>
            </a:extLst>
          </p:cNvPr>
          <p:cNvSpPr>
            <a:spLocks noGrp="1"/>
          </p:cNvSpPr>
          <p:nvPr>
            <p:ph type="dt" sz="half" idx="10"/>
          </p:nvPr>
        </p:nvSpPr>
        <p:spPr>
          <a:xfrm>
            <a:off x="838200" y="6193514"/>
            <a:ext cx="2743200" cy="365125"/>
          </a:xfrm>
          <a:prstGeom prst="rect">
            <a:avLst/>
          </a:prstGeom>
        </p:spPr>
        <p:txBody>
          <a:bodyPr/>
          <a:lstStyle/>
          <a:p>
            <a:fld id="{5A03A90D-2BC4-4C66-9F2A-D725CE3197E1}" type="datetime1">
              <a:rPr lang="en-US" smtClean="0"/>
              <a:t>1/16/2025</a:t>
            </a:fld>
            <a:endParaRPr lang="en-US"/>
          </a:p>
        </p:txBody>
      </p:sp>
      <p:sp>
        <p:nvSpPr>
          <p:cNvPr id="5" name="Footer Placeholder 4">
            <a:extLst>
              <a:ext uri="{FF2B5EF4-FFF2-40B4-BE49-F238E27FC236}">
                <a16:creationId xmlns:a16="http://schemas.microsoft.com/office/drawing/2014/main" id="{D0933C43-C7B5-489F-A01C-0F3BBD514067}"/>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24822A1-8273-4BA7-8C55-C7FCE6BB364C}"/>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Tree>
    <p:extLst>
      <p:ext uri="{BB962C8B-B14F-4D97-AF65-F5344CB8AC3E}">
        <p14:creationId xmlns:p14="http://schemas.microsoft.com/office/powerpoint/2010/main" val="2271078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5BB7EC-FEA8-426D-9447-BB1842BF0AF0}"/>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D1C1796-E798-470D-A375-2F713B963FAC}"/>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9">
            <a:extLst>
              <a:ext uri="{FF2B5EF4-FFF2-40B4-BE49-F238E27FC236}">
                <a16:creationId xmlns:a16="http://schemas.microsoft.com/office/drawing/2014/main" id="{DAC5F765-CD3C-4EB8-9ECC-11F467FA6F82}"/>
              </a:ext>
            </a:extLst>
          </p:cNvPr>
          <p:cNvSpPr>
            <a:spLocks noGrp="1"/>
          </p:cNvSpPr>
          <p:nvPr>
            <p:ph type="pic" sz="quarter" idx="13" hasCustomPrompt="1"/>
          </p:nvPr>
        </p:nvSpPr>
        <p:spPr>
          <a:xfrm>
            <a:off x="475831" y="144867"/>
            <a:ext cx="1733969" cy="872700"/>
          </a:xfrm>
        </p:spPr>
        <p:txBody>
          <a:bodyPr>
            <a:normAutofit/>
          </a:bodyPr>
          <a:lstStyle>
            <a:lvl1pPr marL="0" indent="0" algn="ctr">
              <a:buNone/>
              <a:defRPr sz="2400">
                <a:solidFill>
                  <a:schemeClr val="bg1"/>
                </a:solidFill>
              </a:defRPr>
            </a:lvl1pPr>
          </a:lstStyle>
          <a:p>
            <a:r>
              <a:rPr lang="en-US" dirty="0"/>
              <a:t>Chapter Logo Here</a:t>
            </a:r>
          </a:p>
        </p:txBody>
      </p:sp>
    </p:spTree>
    <p:extLst>
      <p:ext uri="{BB962C8B-B14F-4D97-AF65-F5344CB8AC3E}">
        <p14:creationId xmlns:p14="http://schemas.microsoft.com/office/powerpoint/2010/main" val="1869512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0CE7FD-2302-4F47-8FAF-60A27C30534D}"/>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E6189D-A956-4D67-A42E-4E7D8268333D}"/>
              </a:ext>
            </a:extLst>
          </p:cNvPr>
          <p:cNvSpPr>
            <a:spLocks noGrp="1"/>
          </p:cNvSpPr>
          <p:nvPr>
            <p:ph type="title"/>
          </p:nvPr>
        </p:nvSpPr>
        <p:spPr/>
        <p:txBody>
          <a:bodyPr/>
          <a:lstStyle>
            <a:lvl1pPr>
              <a:defRPr>
                <a:latin typeface="Roboto" panose="02000000000000000000" pitchFamily="2" charset="0"/>
                <a:ea typeface="Roboto" panose="02000000000000000000" pitchFamily="2"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80BB51-8256-41CC-BC48-7EB5F6C7A666}"/>
              </a:ext>
            </a:extLst>
          </p:cNvPr>
          <p:cNvSpPr>
            <a:spLocks noGrp="1"/>
          </p:cNvSpPr>
          <p:nvPr>
            <p:ph idx="1"/>
          </p:nvPr>
        </p:nvSpPr>
        <p:spPr/>
        <p:txBody>
          <a:bodyPr/>
          <a:lstStyle>
            <a:lvl1pPr>
              <a:defRPr>
                <a:latin typeface="Lato" panose="020F0502020204030203" pitchFamily="34" charset="0"/>
              </a:defRPr>
            </a:lvl1pPr>
            <a:lvl2pPr>
              <a:defRPr>
                <a:latin typeface="Lato" panose="020F0502020204030203" pitchFamily="34" charset="0"/>
              </a:defRPr>
            </a:lvl2pPr>
            <a:lvl3pPr>
              <a:defRPr>
                <a:latin typeface="Lato" panose="020F0502020204030203" pitchFamily="34" charset="0"/>
              </a:defRPr>
            </a:lvl3pPr>
            <a:lvl4pPr>
              <a:defRPr>
                <a:latin typeface="Lato" panose="020F0502020204030203" pitchFamily="34" charset="0"/>
              </a:defRPr>
            </a:lvl4pPr>
            <a:lvl5pPr>
              <a:defRPr>
                <a:latin typeface="Lato" panose="020F050202020403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4">
            <a:extLst>
              <a:ext uri="{FF2B5EF4-FFF2-40B4-BE49-F238E27FC236}">
                <a16:creationId xmlns:a16="http://schemas.microsoft.com/office/drawing/2014/main" id="{59DF51B5-731F-4EB1-90B5-C7979AA20C50}"/>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1/16/2025</a:t>
            </a:fld>
            <a:endParaRPr lang="en-US"/>
          </a:p>
        </p:txBody>
      </p:sp>
      <p:sp>
        <p:nvSpPr>
          <p:cNvPr id="8" name="Footer Placeholder 5">
            <a:extLst>
              <a:ext uri="{FF2B5EF4-FFF2-40B4-BE49-F238E27FC236}">
                <a16:creationId xmlns:a16="http://schemas.microsoft.com/office/drawing/2014/main" id="{2E8854C5-2D45-450F-A06D-97C25709DB7C}"/>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9" name="Slide Number Placeholder 6">
            <a:extLst>
              <a:ext uri="{FF2B5EF4-FFF2-40B4-BE49-F238E27FC236}">
                <a16:creationId xmlns:a16="http://schemas.microsoft.com/office/drawing/2014/main" id="{CF1BEC89-2789-477C-A9C3-B2C937A22E42}"/>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
        <p:nvSpPr>
          <p:cNvPr id="10" name="Picture Placeholder 9">
            <a:extLst>
              <a:ext uri="{FF2B5EF4-FFF2-40B4-BE49-F238E27FC236}">
                <a16:creationId xmlns:a16="http://schemas.microsoft.com/office/drawing/2014/main" id="{3D32E243-A426-4AE9-B259-94EF45878C2C}"/>
              </a:ext>
            </a:extLst>
          </p:cNvPr>
          <p:cNvSpPr>
            <a:spLocks noGrp="1"/>
          </p:cNvSpPr>
          <p:nvPr>
            <p:ph type="pic" sz="quarter" idx="13" hasCustomPrompt="1"/>
          </p:nvPr>
        </p:nvSpPr>
        <p:spPr>
          <a:xfrm>
            <a:off x="475831" y="144867"/>
            <a:ext cx="1733969" cy="872700"/>
          </a:xfrm>
        </p:spPr>
        <p:txBody>
          <a:bodyPr>
            <a:normAutofit/>
          </a:bodyPr>
          <a:lstStyle>
            <a:lvl1pPr marL="0" indent="0" algn="ctr">
              <a:buNone/>
              <a:defRPr sz="2400">
                <a:solidFill>
                  <a:schemeClr val="bg1"/>
                </a:solidFill>
              </a:defRPr>
            </a:lvl1pPr>
          </a:lstStyle>
          <a:p>
            <a:r>
              <a:rPr lang="en-US" dirty="0"/>
              <a:t>Chapter Logo Here</a:t>
            </a:r>
          </a:p>
        </p:txBody>
      </p:sp>
    </p:spTree>
    <p:extLst>
      <p:ext uri="{BB962C8B-B14F-4D97-AF65-F5344CB8AC3E}">
        <p14:creationId xmlns:p14="http://schemas.microsoft.com/office/powerpoint/2010/main" val="3114112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98FCF-9ED3-4E0A-ADA9-E14A1AC1C9EA}"/>
              </a:ext>
            </a:extLst>
          </p:cNvPr>
          <p:cNvSpPr>
            <a:spLocks noGrp="1"/>
          </p:cNvSpPr>
          <p:nvPr>
            <p:ph type="title"/>
          </p:nvPr>
        </p:nvSpPr>
        <p:spPr>
          <a:xfrm>
            <a:off x="831851" y="576263"/>
            <a:ext cx="10515600" cy="2852737"/>
          </a:xfrm>
        </p:spPr>
        <p:txBody>
          <a:bodyPr anchor="b"/>
          <a:lstStyle>
            <a:lvl1pPr>
              <a:defRPr sz="6000">
                <a:latin typeface="Roboto" panose="02000000000000000000" pitchFamily="2" charset="0"/>
                <a:ea typeface="Roboto" panose="02000000000000000000" pitchFamily="2"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8EC71E09-114D-4AC4-9641-0AFB955BE8DA}"/>
              </a:ext>
            </a:extLst>
          </p:cNvPr>
          <p:cNvSpPr>
            <a:spLocks noGrp="1"/>
          </p:cNvSpPr>
          <p:nvPr>
            <p:ph type="body" idx="1"/>
          </p:nvPr>
        </p:nvSpPr>
        <p:spPr>
          <a:xfrm>
            <a:off x="831851" y="3622814"/>
            <a:ext cx="10515600" cy="1500187"/>
          </a:xfrm>
        </p:spPr>
        <p:txBody>
          <a:bodyPr/>
          <a:lstStyle>
            <a:lvl1pPr marL="0" indent="0">
              <a:buNone/>
              <a:defRPr sz="2400">
                <a:solidFill>
                  <a:schemeClr val="tx1">
                    <a:tint val="75000"/>
                  </a:schemeClr>
                </a:solidFill>
                <a:latin typeface="Lato" panose="020F0502020204030203"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Edit Master text styles</a:t>
            </a:r>
          </a:p>
        </p:txBody>
      </p:sp>
      <p:sp>
        <p:nvSpPr>
          <p:cNvPr id="7" name="Date Placeholder 4">
            <a:extLst>
              <a:ext uri="{FF2B5EF4-FFF2-40B4-BE49-F238E27FC236}">
                <a16:creationId xmlns:a16="http://schemas.microsoft.com/office/drawing/2014/main" id="{4407A687-5440-42E7-AAE6-4F0C05D3C2F0}"/>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1/16/2025</a:t>
            </a:fld>
            <a:endParaRPr lang="en-US"/>
          </a:p>
        </p:txBody>
      </p:sp>
      <p:sp>
        <p:nvSpPr>
          <p:cNvPr id="8" name="Footer Placeholder 5">
            <a:extLst>
              <a:ext uri="{FF2B5EF4-FFF2-40B4-BE49-F238E27FC236}">
                <a16:creationId xmlns:a16="http://schemas.microsoft.com/office/drawing/2014/main" id="{F85CF940-C280-49EC-ADE5-1D59D0BDA019}"/>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9" name="Slide Number Placeholder 6">
            <a:extLst>
              <a:ext uri="{FF2B5EF4-FFF2-40B4-BE49-F238E27FC236}">
                <a16:creationId xmlns:a16="http://schemas.microsoft.com/office/drawing/2014/main" id="{88A84046-3D9F-43E4-AE2D-EC6D544116D7}"/>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
        <p:nvSpPr>
          <p:cNvPr id="10" name="Rectangle 9">
            <a:extLst>
              <a:ext uri="{FF2B5EF4-FFF2-40B4-BE49-F238E27FC236}">
                <a16:creationId xmlns:a16="http://schemas.microsoft.com/office/drawing/2014/main" id="{4D41CB85-229D-4A24-A85C-7756E887F2FE}"/>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B91A933-9D34-4BA9-A997-437FA63FC5A4}"/>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icture Placeholder 9">
            <a:extLst>
              <a:ext uri="{FF2B5EF4-FFF2-40B4-BE49-F238E27FC236}">
                <a16:creationId xmlns:a16="http://schemas.microsoft.com/office/drawing/2014/main" id="{96B510DC-1C31-4CBD-BB85-0DC84BCD94E9}"/>
              </a:ext>
            </a:extLst>
          </p:cNvPr>
          <p:cNvSpPr>
            <a:spLocks noGrp="1"/>
          </p:cNvSpPr>
          <p:nvPr>
            <p:ph type="pic" sz="quarter" idx="13" hasCustomPrompt="1"/>
          </p:nvPr>
        </p:nvSpPr>
        <p:spPr>
          <a:xfrm>
            <a:off x="475831" y="144867"/>
            <a:ext cx="1733969" cy="872700"/>
          </a:xfrm>
        </p:spPr>
        <p:txBody>
          <a:bodyPr>
            <a:normAutofit/>
          </a:bodyPr>
          <a:lstStyle>
            <a:lvl1pPr marL="0" indent="0" algn="ctr">
              <a:buNone/>
              <a:defRPr sz="2400">
                <a:solidFill>
                  <a:schemeClr val="bg1"/>
                </a:solidFill>
              </a:defRPr>
            </a:lvl1pPr>
          </a:lstStyle>
          <a:p>
            <a:r>
              <a:rPr lang="en-US" dirty="0"/>
              <a:t>Chapter Logo Here</a:t>
            </a:r>
          </a:p>
        </p:txBody>
      </p:sp>
    </p:spTree>
    <p:extLst>
      <p:ext uri="{BB962C8B-B14F-4D97-AF65-F5344CB8AC3E}">
        <p14:creationId xmlns:p14="http://schemas.microsoft.com/office/powerpoint/2010/main" val="267138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518A3-B385-4231-BC84-2C71BB95627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F9B2301-BABB-4F29-86CB-865B0F1C30B8}"/>
              </a:ext>
            </a:extLst>
          </p:cNvPr>
          <p:cNvSpPr>
            <a:spLocks noGrp="1"/>
          </p:cNvSpPr>
          <p:nvPr>
            <p:ph sz="half" idx="1"/>
          </p:nvPr>
        </p:nvSpPr>
        <p:spPr>
          <a:xfrm>
            <a:off x="838200" y="3131083"/>
            <a:ext cx="5181600" cy="304587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1CEE24B-D15F-4371-803C-52CC217FAFDD}"/>
              </a:ext>
            </a:extLst>
          </p:cNvPr>
          <p:cNvSpPr>
            <a:spLocks noGrp="1"/>
          </p:cNvSpPr>
          <p:nvPr>
            <p:ph sz="half" idx="2"/>
          </p:nvPr>
        </p:nvSpPr>
        <p:spPr>
          <a:xfrm>
            <a:off x="6172200" y="3131083"/>
            <a:ext cx="5181600" cy="304588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a:extLst>
              <a:ext uri="{FF2B5EF4-FFF2-40B4-BE49-F238E27FC236}">
                <a16:creationId xmlns:a16="http://schemas.microsoft.com/office/drawing/2014/main" id="{95F336BE-79D9-403C-8776-0EEA4EE21034}"/>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1/16/2025</a:t>
            </a:fld>
            <a:endParaRPr lang="en-US"/>
          </a:p>
        </p:txBody>
      </p:sp>
      <p:sp>
        <p:nvSpPr>
          <p:cNvPr id="9" name="Footer Placeholder 5">
            <a:extLst>
              <a:ext uri="{FF2B5EF4-FFF2-40B4-BE49-F238E27FC236}">
                <a16:creationId xmlns:a16="http://schemas.microsoft.com/office/drawing/2014/main" id="{77E7522A-E014-4A15-BA3E-99EFA81205E1}"/>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10" name="Slide Number Placeholder 6">
            <a:extLst>
              <a:ext uri="{FF2B5EF4-FFF2-40B4-BE49-F238E27FC236}">
                <a16:creationId xmlns:a16="http://schemas.microsoft.com/office/drawing/2014/main" id="{4B222248-17D8-43F7-998D-C0651BC21062}"/>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
        <p:nvSpPr>
          <p:cNvPr id="11" name="Rectangle 10">
            <a:extLst>
              <a:ext uri="{FF2B5EF4-FFF2-40B4-BE49-F238E27FC236}">
                <a16:creationId xmlns:a16="http://schemas.microsoft.com/office/drawing/2014/main" id="{9D0B8C8D-48AE-4001-8634-4C979AA261F0}"/>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836AAB-62F6-4814-988B-5643FB8B51A3}"/>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9">
            <a:extLst>
              <a:ext uri="{FF2B5EF4-FFF2-40B4-BE49-F238E27FC236}">
                <a16:creationId xmlns:a16="http://schemas.microsoft.com/office/drawing/2014/main" id="{4D7C394A-4507-44B3-998F-9D74E6470739}"/>
              </a:ext>
            </a:extLst>
          </p:cNvPr>
          <p:cNvSpPr>
            <a:spLocks noGrp="1"/>
          </p:cNvSpPr>
          <p:nvPr>
            <p:ph type="pic" sz="quarter" idx="13" hasCustomPrompt="1"/>
          </p:nvPr>
        </p:nvSpPr>
        <p:spPr>
          <a:xfrm>
            <a:off x="475831" y="144867"/>
            <a:ext cx="1733969" cy="872700"/>
          </a:xfrm>
        </p:spPr>
        <p:txBody>
          <a:bodyPr>
            <a:normAutofit/>
          </a:bodyPr>
          <a:lstStyle>
            <a:lvl1pPr marL="0" indent="0" algn="ctr">
              <a:buNone/>
              <a:defRPr sz="2400">
                <a:solidFill>
                  <a:schemeClr val="bg1"/>
                </a:solidFill>
              </a:defRPr>
            </a:lvl1pPr>
          </a:lstStyle>
          <a:p>
            <a:r>
              <a:rPr lang="en-US" dirty="0"/>
              <a:t>Chapter Logo Here</a:t>
            </a:r>
          </a:p>
        </p:txBody>
      </p:sp>
    </p:spTree>
    <p:extLst>
      <p:ext uri="{BB962C8B-B14F-4D97-AF65-F5344CB8AC3E}">
        <p14:creationId xmlns:p14="http://schemas.microsoft.com/office/powerpoint/2010/main" val="2364067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5B440-5115-4DEE-BB5F-8DAD167E72A1}"/>
              </a:ext>
            </a:extLst>
          </p:cNvPr>
          <p:cNvSpPr>
            <a:spLocks noGrp="1"/>
          </p:cNvSpPr>
          <p:nvPr>
            <p:ph type="title"/>
          </p:nvPr>
        </p:nvSpPr>
        <p:spPr>
          <a:xfrm>
            <a:off x="839788" y="1507829"/>
            <a:ext cx="105156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0FD2F8C8-A243-465C-9EFA-DFED8F55EDDE}"/>
              </a:ext>
            </a:extLst>
          </p:cNvPr>
          <p:cNvSpPr>
            <a:spLocks noGrp="1"/>
          </p:cNvSpPr>
          <p:nvPr>
            <p:ph type="body" idx="1"/>
          </p:nvPr>
        </p:nvSpPr>
        <p:spPr>
          <a:xfrm>
            <a:off x="839789" y="2521131"/>
            <a:ext cx="5157787" cy="556736"/>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99C37329-9E54-4C03-912A-B5DF93BCCB75}"/>
              </a:ext>
            </a:extLst>
          </p:cNvPr>
          <p:cNvSpPr>
            <a:spLocks noGrp="1"/>
          </p:cNvSpPr>
          <p:nvPr>
            <p:ph sz="half" idx="2"/>
          </p:nvPr>
        </p:nvSpPr>
        <p:spPr>
          <a:xfrm>
            <a:off x="839789" y="3161211"/>
            <a:ext cx="5157787" cy="30284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36F8E7-CACE-48BA-9989-2D8A5CD8E9B1}"/>
              </a:ext>
            </a:extLst>
          </p:cNvPr>
          <p:cNvSpPr>
            <a:spLocks noGrp="1"/>
          </p:cNvSpPr>
          <p:nvPr>
            <p:ph type="body" sz="quarter" idx="3"/>
          </p:nvPr>
        </p:nvSpPr>
        <p:spPr>
          <a:xfrm>
            <a:off x="6172201" y="2521131"/>
            <a:ext cx="5183188" cy="556736"/>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A890D170-9B5F-4ED5-BC29-CFAA8D0EABFD}"/>
              </a:ext>
            </a:extLst>
          </p:cNvPr>
          <p:cNvSpPr>
            <a:spLocks noGrp="1"/>
          </p:cNvSpPr>
          <p:nvPr>
            <p:ph sz="quarter" idx="4"/>
          </p:nvPr>
        </p:nvSpPr>
        <p:spPr>
          <a:xfrm>
            <a:off x="6172201" y="3161211"/>
            <a:ext cx="5183188" cy="30284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B63FFD1E-4F95-4F22-A8E1-392E010F9386}"/>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1/16/2025</a:t>
            </a:fld>
            <a:endParaRPr lang="en-US"/>
          </a:p>
        </p:txBody>
      </p:sp>
      <p:sp>
        <p:nvSpPr>
          <p:cNvPr id="11" name="Footer Placeholder 5">
            <a:extLst>
              <a:ext uri="{FF2B5EF4-FFF2-40B4-BE49-F238E27FC236}">
                <a16:creationId xmlns:a16="http://schemas.microsoft.com/office/drawing/2014/main" id="{5006667A-134E-4558-B16E-A2C1573DA50A}"/>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12" name="Slide Number Placeholder 6">
            <a:extLst>
              <a:ext uri="{FF2B5EF4-FFF2-40B4-BE49-F238E27FC236}">
                <a16:creationId xmlns:a16="http://schemas.microsoft.com/office/drawing/2014/main" id="{07DFEE82-010E-435E-A128-A23394E5698D}"/>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
        <p:nvSpPr>
          <p:cNvPr id="13" name="Rectangle 12">
            <a:extLst>
              <a:ext uri="{FF2B5EF4-FFF2-40B4-BE49-F238E27FC236}">
                <a16:creationId xmlns:a16="http://schemas.microsoft.com/office/drawing/2014/main" id="{61ED79CB-30E7-49D2-A1D5-361A7D7320BA}"/>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73FBBF8-7D3D-4AF1-9663-85C577A1B2FA}"/>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icture Placeholder 9">
            <a:extLst>
              <a:ext uri="{FF2B5EF4-FFF2-40B4-BE49-F238E27FC236}">
                <a16:creationId xmlns:a16="http://schemas.microsoft.com/office/drawing/2014/main" id="{F4956224-1395-43AD-B218-20EC888D2C7B}"/>
              </a:ext>
            </a:extLst>
          </p:cNvPr>
          <p:cNvSpPr>
            <a:spLocks noGrp="1"/>
          </p:cNvSpPr>
          <p:nvPr>
            <p:ph type="pic" sz="quarter" idx="13" hasCustomPrompt="1"/>
          </p:nvPr>
        </p:nvSpPr>
        <p:spPr>
          <a:xfrm>
            <a:off x="475831" y="144867"/>
            <a:ext cx="1733969" cy="872700"/>
          </a:xfrm>
        </p:spPr>
        <p:txBody>
          <a:bodyPr>
            <a:normAutofit/>
          </a:bodyPr>
          <a:lstStyle>
            <a:lvl1pPr marL="0" indent="0" algn="ctr">
              <a:buNone/>
              <a:defRPr sz="2400">
                <a:solidFill>
                  <a:schemeClr val="bg1"/>
                </a:solidFill>
              </a:defRPr>
            </a:lvl1pPr>
          </a:lstStyle>
          <a:p>
            <a:r>
              <a:rPr lang="en-US" dirty="0"/>
              <a:t>Chapter Logo Here</a:t>
            </a:r>
          </a:p>
        </p:txBody>
      </p:sp>
    </p:spTree>
    <p:extLst>
      <p:ext uri="{BB962C8B-B14F-4D97-AF65-F5344CB8AC3E}">
        <p14:creationId xmlns:p14="http://schemas.microsoft.com/office/powerpoint/2010/main" val="204423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B8B5B-B976-4BFB-AC55-835ACDC5F840}"/>
              </a:ext>
            </a:extLst>
          </p:cNvPr>
          <p:cNvSpPr>
            <a:spLocks noGrp="1"/>
          </p:cNvSpPr>
          <p:nvPr>
            <p:ph type="title"/>
          </p:nvPr>
        </p:nvSpPr>
        <p:spPr/>
        <p:txBody>
          <a:bodyPr/>
          <a:lstStyle/>
          <a:p>
            <a:r>
              <a:rPr lang="en-US"/>
              <a:t>Click to edit Master title style</a:t>
            </a:r>
          </a:p>
        </p:txBody>
      </p:sp>
      <p:sp>
        <p:nvSpPr>
          <p:cNvPr id="6" name="Date Placeholder 4">
            <a:extLst>
              <a:ext uri="{FF2B5EF4-FFF2-40B4-BE49-F238E27FC236}">
                <a16:creationId xmlns:a16="http://schemas.microsoft.com/office/drawing/2014/main" id="{C7F4FDA9-5513-423D-A77E-3FFF88E3379C}"/>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1/16/2025</a:t>
            </a:fld>
            <a:endParaRPr lang="en-US"/>
          </a:p>
        </p:txBody>
      </p:sp>
      <p:sp>
        <p:nvSpPr>
          <p:cNvPr id="7" name="Footer Placeholder 5">
            <a:extLst>
              <a:ext uri="{FF2B5EF4-FFF2-40B4-BE49-F238E27FC236}">
                <a16:creationId xmlns:a16="http://schemas.microsoft.com/office/drawing/2014/main" id="{C9DCF298-FE0F-4BD5-A83E-27823529EF18}"/>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8" name="Slide Number Placeholder 6">
            <a:extLst>
              <a:ext uri="{FF2B5EF4-FFF2-40B4-BE49-F238E27FC236}">
                <a16:creationId xmlns:a16="http://schemas.microsoft.com/office/drawing/2014/main" id="{11F5B993-5F9D-4D88-8256-93E9761C12A7}"/>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
        <p:nvSpPr>
          <p:cNvPr id="9" name="Rectangle 8">
            <a:extLst>
              <a:ext uri="{FF2B5EF4-FFF2-40B4-BE49-F238E27FC236}">
                <a16:creationId xmlns:a16="http://schemas.microsoft.com/office/drawing/2014/main" id="{546F6751-3721-44C8-B410-FC346B2CEB34}"/>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A180691-36DA-4244-8603-AA328B087F27}"/>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9">
            <a:extLst>
              <a:ext uri="{FF2B5EF4-FFF2-40B4-BE49-F238E27FC236}">
                <a16:creationId xmlns:a16="http://schemas.microsoft.com/office/drawing/2014/main" id="{225B6607-A77B-46AC-92EA-B9AACF33EC64}"/>
              </a:ext>
            </a:extLst>
          </p:cNvPr>
          <p:cNvSpPr>
            <a:spLocks noGrp="1"/>
          </p:cNvSpPr>
          <p:nvPr>
            <p:ph type="pic" sz="quarter" idx="13" hasCustomPrompt="1"/>
          </p:nvPr>
        </p:nvSpPr>
        <p:spPr>
          <a:xfrm>
            <a:off x="475831" y="144867"/>
            <a:ext cx="1733969" cy="872700"/>
          </a:xfrm>
        </p:spPr>
        <p:txBody>
          <a:bodyPr>
            <a:normAutofit/>
          </a:bodyPr>
          <a:lstStyle>
            <a:lvl1pPr marL="0" indent="0" algn="ctr">
              <a:buNone/>
              <a:defRPr sz="2400">
                <a:solidFill>
                  <a:schemeClr val="bg1"/>
                </a:solidFill>
              </a:defRPr>
            </a:lvl1pPr>
          </a:lstStyle>
          <a:p>
            <a:r>
              <a:rPr lang="en-US" dirty="0"/>
              <a:t>Chapter Logo Here</a:t>
            </a:r>
          </a:p>
        </p:txBody>
      </p:sp>
    </p:spTree>
    <p:extLst>
      <p:ext uri="{BB962C8B-B14F-4D97-AF65-F5344CB8AC3E}">
        <p14:creationId xmlns:p14="http://schemas.microsoft.com/office/powerpoint/2010/main" val="2532224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945DC084-2E5A-4C62-99D9-79EDC9B353E3}"/>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1/16/2025</a:t>
            </a:fld>
            <a:endParaRPr lang="en-US"/>
          </a:p>
        </p:txBody>
      </p:sp>
      <p:sp>
        <p:nvSpPr>
          <p:cNvPr id="6" name="Footer Placeholder 5">
            <a:extLst>
              <a:ext uri="{FF2B5EF4-FFF2-40B4-BE49-F238E27FC236}">
                <a16:creationId xmlns:a16="http://schemas.microsoft.com/office/drawing/2014/main" id="{7088EE0B-F285-4AE0-B1ED-BE522AAC2309}"/>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9C7CBFB8-4C00-4978-92F8-6BE24B4A8C54}"/>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
        <p:nvSpPr>
          <p:cNvPr id="8" name="Rectangle 7">
            <a:extLst>
              <a:ext uri="{FF2B5EF4-FFF2-40B4-BE49-F238E27FC236}">
                <a16:creationId xmlns:a16="http://schemas.microsoft.com/office/drawing/2014/main" id="{B320D79D-634F-44A1-9596-D3B1D61E9D40}"/>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9BBB0EF-950C-482F-91D8-AE73538D66D4}"/>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9">
            <a:extLst>
              <a:ext uri="{FF2B5EF4-FFF2-40B4-BE49-F238E27FC236}">
                <a16:creationId xmlns:a16="http://schemas.microsoft.com/office/drawing/2014/main" id="{1EFE8D01-3CAE-4F42-9D49-833C87904CC0}"/>
              </a:ext>
            </a:extLst>
          </p:cNvPr>
          <p:cNvSpPr>
            <a:spLocks noGrp="1"/>
          </p:cNvSpPr>
          <p:nvPr>
            <p:ph type="pic" sz="quarter" idx="13" hasCustomPrompt="1"/>
          </p:nvPr>
        </p:nvSpPr>
        <p:spPr>
          <a:xfrm>
            <a:off x="475831" y="144867"/>
            <a:ext cx="1733969" cy="872700"/>
          </a:xfrm>
        </p:spPr>
        <p:txBody>
          <a:bodyPr>
            <a:normAutofit/>
          </a:bodyPr>
          <a:lstStyle>
            <a:lvl1pPr marL="0" indent="0" algn="ctr">
              <a:buNone/>
              <a:defRPr sz="2400">
                <a:solidFill>
                  <a:schemeClr val="bg1"/>
                </a:solidFill>
              </a:defRPr>
            </a:lvl1pPr>
          </a:lstStyle>
          <a:p>
            <a:r>
              <a:rPr lang="en-US" dirty="0"/>
              <a:t>Chapter Logo Here</a:t>
            </a:r>
          </a:p>
        </p:txBody>
      </p:sp>
    </p:spTree>
    <p:extLst>
      <p:ext uri="{BB962C8B-B14F-4D97-AF65-F5344CB8AC3E}">
        <p14:creationId xmlns:p14="http://schemas.microsoft.com/office/powerpoint/2010/main" val="2363910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D5F05-3E94-485D-9A55-6054E765EA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8D8BDA-76FC-43FF-B087-D7D8C1E31B2E}"/>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769178-098C-4BA2-B5B6-5779E67B233C}"/>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10" name="Date Placeholder 4">
            <a:extLst>
              <a:ext uri="{FF2B5EF4-FFF2-40B4-BE49-F238E27FC236}">
                <a16:creationId xmlns:a16="http://schemas.microsoft.com/office/drawing/2014/main" id="{06CBD844-3699-469E-AF78-1DECC8FB34D2}"/>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1/16/2025</a:t>
            </a:fld>
            <a:endParaRPr lang="en-US"/>
          </a:p>
        </p:txBody>
      </p:sp>
      <p:sp>
        <p:nvSpPr>
          <p:cNvPr id="11" name="Footer Placeholder 5">
            <a:extLst>
              <a:ext uri="{FF2B5EF4-FFF2-40B4-BE49-F238E27FC236}">
                <a16:creationId xmlns:a16="http://schemas.microsoft.com/office/drawing/2014/main" id="{637C56D2-17C3-41C4-97F3-F82502B04A8B}"/>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12" name="Slide Number Placeholder 6">
            <a:extLst>
              <a:ext uri="{FF2B5EF4-FFF2-40B4-BE49-F238E27FC236}">
                <a16:creationId xmlns:a16="http://schemas.microsoft.com/office/drawing/2014/main" id="{650A126B-2AB0-417C-8F4E-3A998B2C5FA5}"/>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
        <p:nvSpPr>
          <p:cNvPr id="8" name="Rectangle 7">
            <a:extLst>
              <a:ext uri="{FF2B5EF4-FFF2-40B4-BE49-F238E27FC236}">
                <a16:creationId xmlns:a16="http://schemas.microsoft.com/office/drawing/2014/main" id="{84D6A905-283A-4639-904D-2499ADF86DB8}"/>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A3CDB21-BD93-4D2C-A338-956227212591}"/>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9">
            <a:extLst>
              <a:ext uri="{FF2B5EF4-FFF2-40B4-BE49-F238E27FC236}">
                <a16:creationId xmlns:a16="http://schemas.microsoft.com/office/drawing/2014/main" id="{7FE5D5D6-ED66-4790-859C-64D42C0FBF43}"/>
              </a:ext>
            </a:extLst>
          </p:cNvPr>
          <p:cNvSpPr>
            <a:spLocks noGrp="1"/>
          </p:cNvSpPr>
          <p:nvPr>
            <p:ph type="pic" sz="quarter" idx="13" hasCustomPrompt="1"/>
          </p:nvPr>
        </p:nvSpPr>
        <p:spPr>
          <a:xfrm>
            <a:off x="475831" y="144867"/>
            <a:ext cx="1733969" cy="872700"/>
          </a:xfrm>
        </p:spPr>
        <p:txBody>
          <a:bodyPr>
            <a:normAutofit/>
          </a:bodyPr>
          <a:lstStyle>
            <a:lvl1pPr marL="0" indent="0" algn="ctr">
              <a:buNone/>
              <a:defRPr sz="2400">
                <a:solidFill>
                  <a:schemeClr val="bg1"/>
                </a:solidFill>
              </a:defRPr>
            </a:lvl1pPr>
          </a:lstStyle>
          <a:p>
            <a:r>
              <a:rPr lang="en-US" dirty="0"/>
              <a:t>Chapter Logo Here</a:t>
            </a:r>
          </a:p>
        </p:txBody>
      </p:sp>
    </p:spTree>
    <p:extLst>
      <p:ext uri="{BB962C8B-B14F-4D97-AF65-F5344CB8AC3E}">
        <p14:creationId xmlns:p14="http://schemas.microsoft.com/office/powerpoint/2010/main" val="2259952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07CA0-5651-4829-8A93-6E70A173757A}"/>
              </a:ext>
            </a:extLst>
          </p:cNvPr>
          <p:cNvSpPr>
            <a:spLocks noGrp="1"/>
          </p:cNvSpPr>
          <p:nvPr>
            <p:ph type="title"/>
          </p:nvPr>
        </p:nvSpPr>
        <p:spPr>
          <a:xfrm>
            <a:off x="839788" y="1182188"/>
            <a:ext cx="3932237"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885460DE-02CD-4B13-BD62-01E55DFF7519}"/>
              </a:ext>
            </a:extLst>
          </p:cNvPr>
          <p:cNvSpPr>
            <a:spLocks noGrp="1"/>
          </p:cNvSpPr>
          <p:nvPr>
            <p:ph type="pic" idx="1"/>
          </p:nvPr>
        </p:nvSpPr>
        <p:spPr>
          <a:xfrm>
            <a:off x="5183188" y="1463040"/>
            <a:ext cx="6172200" cy="4398012"/>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a:extLst>
              <a:ext uri="{FF2B5EF4-FFF2-40B4-BE49-F238E27FC236}">
                <a16:creationId xmlns:a16="http://schemas.microsoft.com/office/drawing/2014/main" id="{D40847B6-E020-4C80-87BA-23B6E660AAD9}"/>
              </a:ext>
            </a:extLst>
          </p:cNvPr>
          <p:cNvSpPr>
            <a:spLocks noGrp="1"/>
          </p:cNvSpPr>
          <p:nvPr>
            <p:ph type="body" sz="half" idx="2"/>
          </p:nvPr>
        </p:nvSpPr>
        <p:spPr>
          <a:xfrm>
            <a:off x="839788" y="2782388"/>
            <a:ext cx="3932237" cy="3086599"/>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3111AAAA-EEB0-46BF-A868-967F963AC2CF}"/>
              </a:ext>
            </a:extLst>
          </p:cNvPr>
          <p:cNvSpPr>
            <a:spLocks noGrp="1"/>
          </p:cNvSpPr>
          <p:nvPr>
            <p:ph type="dt" sz="half" idx="10"/>
          </p:nvPr>
        </p:nvSpPr>
        <p:spPr>
          <a:xfrm>
            <a:off x="838200" y="6193514"/>
            <a:ext cx="2743200" cy="365125"/>
          </a:xfrm>
          <a:prstGeom prst="rect">
            <a:avLst/>
          </a:prstGeom>
        </p:spPr>
        <p:txBody>
          <a:bodyPr/>
          <a:lstStyle/>
          <a:p>
            <a:fld id="{46FD34DD-3F9E-46D6-9459-730E17B03FEC}" type="datetime1">
              <a:rPr lang="en-US" smtClean="0"/>
              <a:t>1/16/2025</a:t>
            </a:fld>
            <a:endParaRPr lang="en-US"/>
          </a:p>
        </p:txBody>
      </p:sp>
      <p:sp>
        <p:nvSpPr>
          <p:cNvPr id="6" name="Footer Placeholder 5">
            <a:extLst>
              <a:ext uri="{FF2B5EF4-FFF2-40B4-BE49-F238E27FC236}">
                <a16:creationId xmlns:a16="http://schemas.microsoft.com/office/drawing/2014/main" id="{0CECDD67-9A4A-43AF-9C43-67A98F3E429A}"/>
              </a:ext>
            </a:extLst>
          </p:cNvPr>
          <p:cNvSpPr>
            <a:spLocks noGrp="1"/>
          </p:cNvSpPr>
          <p:nvPr>
            <p:ph type="ftr" sz="quarter" idx="11"/>
          </p:nvPr>
        </p:nvSpPr>
        <p:spPr>
          <a:xfrm>
            <a:off x="4038600" y="6193514"/>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DCC72B30-D6DC-4AE8-BCB4-EAB42C8627CF}"/>
              </a:ext>
            </a:extLst>
          </p:cNvPr>
          <p:cNvSpPr>
            <a:spLocks noGrp="1"/>
          </p:cNvSpPr>
          <p:nvPr>
            <p:ph type="sldNum" sz="quarter" idx="12"/>
          </p:nvPr>
        </p:nvSpPr>
        <p:spPr>
          <a:xfrm>
            <a:off x="8610600" y="6193514"/>
            <a:ext cx="2743200" cy="365125"/>
          </a:xfrm>
          <a:prstGeom prst="rect">
            <a:avLst/>
          </a:prstGeom>
        </p:spPr>
        <p:txBody>
          <a:bodyPr/>
          <a:lstStyle/>
          <a:p>
            <a:fld id="{59358D52-E7ED-4CB1-A330-040CBAEC79DB}" type="slidenum">
              <a:rPr lang="en-US" smtClean="0"/>
              <a:t>‹#›</a:t>
            </a:fld>
            <a:endParaRPr lang="en-US"/>
          </a:p>
        </p:txBody>
      </p:sp>
      <p:sp>
        <p:nvSpPr>
          <p:cNvPr id="8" name="Rectangle 7">
            <a:extLst>
              <a:ext uri="{FF2B5EF4-FFF2-40B4-BE49-F238E27FC236}">
                <a16:creationId xmlns:a16="http://schemas.microsoft.com/office/drawing/2014/main" id="{5D43AD56-D6F1-4FDC-9233-F1C3A5479441}"/>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61C484-1AA1-403E-9DB4-1C14D8136D9C}"/>
              </a:ext>
            </a:extLst>
          </p:cNvPr>
          <p:cNvSpPr/>
          <p:nvPr userDrawn="1"/>
        </p:nvSpPr>
        <p:spPr>
          <a:xfrm>
            <a:off x="396815" y="100269"/>
            <a:ext cx="1535502" cy="909022"/>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9">
            <a:extLst>
              <a:ext uri="{FF2B5EF4-FFF2-40B4-BE49-F238E27FC236}">
                <a16:creationId xmlns:a16="http://schemas.microsoft.com/office/drawing/2014/main" id="{A84370BA-D6A3-4F0E-80CD-32C149E6C477}"/>
              </a:ext>
            </a:extLst>
          </p:cNvPr>
          <p:cNvSpPr>
            <a:spLocks noGrp="1"/>
          </p:cNvSpPr>
          <p:nvPr>
            <p:ph type="pic" sz="quarter" idx="13" hasCustomPrompt="1"/>
          </p:nvPr>
        </p:nvSpPr>
        <p:spPr>
          <a:xfrm>
            <a:off x="475831" y="144867"/>
            <a:ext cx="1733969" cy="872700"/>
          </a:xfrm>
        </p:spPr>
        <p:txBody>
          <a:bodyPr>
            <a:normAutofit/>
          </a:bodyPr>
          <a:lstStyle>
            <a:lvl1pPr marL="0" indent="0" algn="ctr">
              <a:buNone/>
              <a:defRPr sz="2400">
                <a:solidFill>
                  <a:schemeClr val="bg1"/>
                </a:solidFill>
              </a:defRPr>
            </a:lvl1pPr>
          </a:lstStyle>
          <a:p>
            <a:r>
              <a:rPr lang="en-US" dirty="0"/>
              <a:t>Chapter Logo Here</a:t>
            </a:r>
          </a:p>
        </p:txBody>
      </p:sp>
    </p:spTree>
    <p:extLst>
      <p:ext uri="{BB962C8B-B14F-4D97-AF65-F5344CB8AC3E}">
        <p14:creationId xmlns:p14="http://schemas.microsoft.com/office/powerpoint/2010/main" val="150233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626E42-E1F5-4F93-802E-EA181878458E}"/>
              </a:ext>
            </a:extLst>
          </p:cNvPr>
          <p:cNvSpPr>
            <a:spLocks noGrp="1"/>
          </p:cNvSpPr>
          <p:nvPr>
            <p:ph type="title"/>
          </p:nvPr>
        </p:nvSpPr>
        <p:spPr>
          <a:xfrm>
            <a:off x="838200" y="1626132"/>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0DC23E4-8798-4106-B0BB-F13F47318D5C}"/>
              </a:ext>
            </a:extLst>
          </p:cNvPr>
          <p:cNvSpPr>
            <a:spLocks noGrp="1"/>
          </p:cNvSpPr>
          <p:nvPr>
            <p:ph type="body" idx="1"/>
          </p:nvPr>
        </p:nvSpPr>
        <p:spPr>
          <a:xfrm>
            <a:off x="838200" y="3304903"/>
            <a:ext cx="10515600" cy="287206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7BECAED-8ABA-405E-BAF6-E9EC0BFFFB76}"/>
              </a:ext>
            </a:extLst>
          </p:cNvPr>
          <p:cNvSpPr>
            <a:spLocks noGrp="1"/>
          </p:cNvSpPr>
          <p:nvPr>
            <p:ph type="dt" sz="half" idx="2"/>
          </p:nvPr>
        </p:nvSpPr>
        <p:spPr>
          <a:xfrm>
            <a:off x="838200" y="6190097"/>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609AAC-628A-46D8-AFE1-CB4342BBB42D}" type="datetime1">
              <a:rPr lang="en-US" smtClean="0"/>
              <a:t>1/16/2025</a:t>
            </a:fld>
            <a:endParaRPr lang="en-US" dirty="0"/>
          </a:p>
        </p:txBody>
      </p:sp>
      <p:sp>
        <p:nvSpPr>
          <p:cNvPr id="5" name="Footer Placeholder 4">
            <a:extLst>
              <a:ext uri="{FF2B5EF4-FFF2-40B4-BE49-F238E27FC236}">
                <a16:creationId xmlns:a16="http://schemas.microsoft.com/office/drawing/2014/main" id="{8416E4D0-19CB-4FC7-AA9C-EB6F78C8DB46}"/>
              </a:ext>
            </a:extLst>
          </p:cNvPr>
          <p:cNvSpPr>
            <a:spLocks noGrp="1"/>
          </p:cNvSpPr>
          <p:nvPr>
            <p:ph type="ftr" sz="quarter" idx="3"/>
          </p:nvPr>
        </p:nvSpPr>
        <p:spPr>
          <a:xfrm>
            <a:off x="4038600" y="6190097"/>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119A14E-5BB7-452F-AA97-00B5BDAB5C90}"/>
              </a:ext>
            </a:extLst>
          </p:cNvPr>
          <p:cNvSpPr>
            <a:spLocks noGrp="1"/>
          </p:cNvSpPr>
          <p:nvPr>
            <p:ph type="sldNum" sz="quarter" idx="4"/>
          </p:nvPr>
        </p:nvSpPr>
        <p:spPr>
          <a:xfrm>
            <a:off x="8610600" y="619009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58D52-E7ED-4CB1-A330-040CBAEC79DB}" type="slidenum">
              <a:rPr lang="en-US" smtClean="0"/>
              <a:t>‹#›</a:t>
            </a:fld>
            <a:endParaRPr lang="en-US"/>
          </a:p>
        </p:txBody>
      </p:sp>
      <p:sp>
        <p:nvSpPr>
          <p:cNvPr id="7" name="Rectangle 6">
            <a:extLst>
              <a:ext uri="{FF2B5EF4-FFF2-40B4-BE49-F238E27FC236}">
                <a16:creationId xmlns:a16="http://schemas.microsoft.com/office/drawing/2014/main" id="{0F338E14-09A9-417F-81D1-EFEFD7FDC86F}"/>
              </a:ext>
            </a:extLst>
          </p:cNvPr>
          <p:cNvSpPr/>
          <p:nvPr userDrawn="1"/>
        </p:nvSpPr>
        <p:spPr>
          <a:xfrm>
            <a:off x="-1" y="-1"/>
            <a:ext cx="12192001" cy="1110785"/>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pic>
        <p:nvPicPr>
          <p:cNvPr id="13" name="Picture 12">
            <a:extLst>
              <a:ext uri="{FF2B5EF4-FFF2-40B4-BE49-F238E27FC236}">
                <a16:creationId xmlns:a16="http://schemas.microsoft.com/office/drawing/2014/main" id="{5BA34F29-8975-42B3-8F1E-7061AAEA1386}"/>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7553196" y="489141"/>
            <a:ext cx="4215992" cy="264058"/>
          </a:xfrm>
          <a:prstGeom prst="rect">
            <a:avLst/>
          </a:prstGeom>
        </p:spPr>
      </p:pic>
      <p:pic>
        <p:nvPicPr>
          <p:cNvPr id="15" name="Picture 14">
            <a:extLst>
              <a:ext uri="{FF2B5EF4-FFF2-40B4-BE49-F238E27FC236}">
                <a16:creationId xmlns:a16="http://schemas.microsoft.com/office/drawing/2014/main" id="{D65E7469-0CFB-4118-9ED4-588F045DAA8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22813" y="25049"/>
            <a:ext cx="1421806" cy="1110786"/>
          </a:xfrm>
          <a:prstGeom prst="rect">
            <a:avLst/>
          </a:prstGeom>
        </p:spPr>
      </p:pic>
      <p:sp>
        <p:nvSpPr>
          <p:cNvPr id="18" name="Rectangle 17">
            <a:extLst>
              <a:ext uri="{FF2B5EF4-FFF2-40B4-BE49-F238E27FC236}">
                <a16:creationId xmlns:a16="http://schemas.microsoft.com/office/drawing/2014/main" id="{988B0785-9485-4F03-9280-0424E354ECA4}"/>
              </a:ext>
            </a:extLst>
          </p:cNvPr>
          <p:cNvSpPr/>
          <p:nvPr userDrawn="1"/>
        </p:nvSpPr>
        <p:spPr>
          <a:xfrm>
            <a:off x="0" y="6530171"/>
            <a:ext cx="12192001" cy="356995"/>
          </a:xfrm>
          <a:prstGeom prst="rect">
            <a:avLst/>
          </a:prstGeom>
          <a:solidFill>
            <a:srgbClr val="016E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Tree>
    <p:extLst>
      <p:ext uri="{BB962C8B-B14F-4D97-AF65-F5344CB8AC3E}">
        <p14:creationId xmlns:p14="http://schemas.microsoft.com/office/powerpoint/2010/main" val="3478733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dt="0"/>
  <p:txStyles>
    <p:titleStyle>
      <a:lvl1pPr algn="l" defTabSz="914377" rtl="0" eaLnBrk="1" latinLnBrk="0" hangingPunct="1">
        <a:lnSpc>
          <a:spcPct val="90000"/>
        </a:lnSpc>
        <a:spcBef>
          <a:spcPct val="0"/>
        </a:spcBef>
        <a:buNone/>
        <a:defRPr sz="4700" b="1"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leaders.naifa.org/naifa-blueprint-leadership-ondemand" TargetMode="External"/><Relationship Id="rId2" Type="http://schemas.openxmlformats.org/officeDocument/2006/relationships/hyperlink" Target="https://leaders.naifa.org/chapter-playbook" TargetMode="External"/><Relationship Id="rId1" Type="http://schemas.openxmlformats.org/officeDocument/2006/relationships/slideLayout" Target="../slideLayouts/slideLayout2.xml"/><Relationship Id="rId5" Type="http://schemas.openxmlformats.org/officeDocument/2006/relationships/image" Target="../media/image4.tmp"/><Relationship Id="rId4" Type="http://schemas.openxmlformats.org/officeDocument/2006/relationships/hyperlink" Target="https://leaders.naifa.org/blo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cmathews@naifa.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mailto:kwilson@naifa.org" TargetMode="External"/><Relationship Id="rId4" Type="http://schemas.openxmlformats.org/officeDocument/2006/relationships/hyperlink" Target="mailto:jfolladori@naifa.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leaders.naifa.org/chapter-playbook-boardmeetin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guidestar.org/"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46C1B-F8BE-49BF-BDD6-5E58DCB26635}"/>
              </a:ext>
            </a:extLst>
          </p:cNvPr>
          <p:cNvSpPr>
            <a:spLocks noGrp="1"/>
          </p:cNvSpPr>
          <p:nvPr>
            <p:ph type="title"/>
          </p:nvPr>
        </p:nvSpPr>
        <p:spPr>
          <a:xfrm>
            <a:off x="838200" y="1175029"/>
            <a:ext cx="10515600" cy="848844"/>
          </a:xfrm>
        </p:spPr>
        <p:txBody>
          <a:bodyPr>
            <a:normAutofit/>
          </a:bodyPr>
          <a:lstStyle/>
          <a:p>
            <a:r>
              <a:rPr lang="en-US" sz="4200" i="1" dirty="0"/>
              <a:t>Instructions for Chapter Customization</a:t>
            </a:r>
          </a:p>
        </p:txBody>
      </p:sp>
      <p:sp>
        <p:nvSpPr>
          <p:cNvPr id="3" name="Content Placeholder 2">
            <a:extLst>
              <a:ext uri="{FF2B5EF4-FFF2-40B4-BE49-F238E27FC236}">
                <a16:creationId xmlns:a16="http://schemas.microsoft.com/office/drawing/2014/main" id="{5EA67982-1847-4B82-81C5-3C8D0304C49A}"/>
              </a:ext>
            </a:extLst>
          </p:cNvPr>
          <p:cNvSpPr>
            <a:spLocks noGrp="1"/>
          </p:cNvSpPr>
          <p:nvPr>
            <p:ph idx="1"/>
          </p:nvPr>
        </p:nvSpPr>
        <p:spPr>
          <a:xfrm>
            <a:off x="838200" y="2023874"/>
            <a:ext cx="10515600" cy="4584190"/>
          </a:xfrm>
        </p:spPr>
        <p:txBody>
          <a:bodyPr>
            <a:normAutofit/>
          </a:bodyPr>
          <a:lstStyle/>
          <a:p>
            <a:pPr marL="0" indent="0">
              <a:lnSpc>
                <a:spcPct val="100000"/>
              </a:lnSpc>
              <a:spcBef>
                <a:spcPts val="1200"/>
              </a:spcBef>
              <a:buNone/>
            </a:pPr>
            <a:r>
              <a:rPr lang="en-US" sz="2400" i="1" dirty="0"/>
              <a:t>Greetings Chapter Staff!</a:t>
            </a:r>
          </a:p>
          <a:p>
            <a:pPr marL="0" indent="0">
              <a:lnSpc>
                <a:spcPct val="100000"/>
              </a:lnSpc>
              <a:spcBef>
                <a:spcPts val="1200"/>
              </a:spcBef>
              <a:buNone/>
            </a:pPr>
            <a:r>
              <a:rPr lang="en-US" sz="2400" i="1" dirty="0"/>
              <a:t>This Board Orientation has been carefully developed to assist you in educating your board on their roles and responsibilities, as well as to help them understand those that are more appropriately left to staff.  </a:t>
            </a:r>
          </a:p>
          <a:p>
            <a:pPr marL="0" indent="0">
              <a:lnSpc>
                <a:spcPct val="100000"/>
              </a:lnSpc>
              <a:spcBef>
                <a:spcPts val="1200"/>
              </a:spcBef>
              <a:buNone/>
            </a:pPr>
            <a:r>
              <a:rPr lang="en-US" sz="2400" i="1" dirty="0"/>
              <a:t>It is our belief that this tool will aid in the board being more focused on their strategic and oversight roles, rather than getting stuck in the weeds, as we heard described by Bob Harris, CAE during our Blueprint Training.  If they haven’t seen that, I would encourage them to do so before you do this presentation.</a:t>
            </a:r>
          </a:p>
          <a:p>
            <a:pPr marL="0" indent="0">
              <a:lnSpc>
                <a:spcPct val="100000"/>
              </a:lnSpc>
              <a:spcBef>
                <a:spcPts val="1200"/>
              </a:spcBef>
              <a:buNone/>
            </a:pPr>
            <a:r>
              <a:rPr lang="en-US" sz="2400" i="1" dirty="0"/>
              <a:t>Additionally, we would encourage you to supplement this presentation with the materials recommended as part of the NAIFA Model Chapter Board Manual.</a:t>
            </a:r>
          </a:p>
        </p:txBody>
      </p:sp>
    </p:spTree>
    <p:extLst>
      <p:ext uri="{BB962C8B-B14F-4D97-AF65-F5344CB8AC3E}">
        <p14:creationId xmlns:p14="http://schemas.microsoft.com/office/powerpoint/2010/main" val="3978836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27F55B9F-463D-4705-980F-F22310F992DB}"/>
              </a:ext>
            </a:extLst>
          </p:cNvPr>
          <p:cNvSpPr>
            <a:spLocks noGrp="1"/>
          </p:cNvSpPr>
          <p:nvPr>
            <p:ph type="title"/>
          </p:nvPr>
        </p:nvSpPr>
        <p:spPr>
          <a:xfrm>
            <a:off x="838200" y="1390462"/>
            <a:ext cx="10515600" cy="1325563"/>
          </a:xfrm>
        </p:spPr>
        <p:txBody>
          <a:bodyPr>
            <a:normAutofit/>
          </a:bodyPr>
          <a:lstStyle/>
          <a:p>
            <a:r>
              <a:rPr lang="en-US" altLang="en-US" sz="4200" dirty="0"/>
              <a:t>The Governing Documents</a:t>
            </a:r>
          </a:p>
        </p:txBody>
      </p:sp>
      <p:sp>
        <p:nvSpPr>
          <p:cNvPr id="47107" name="Content Placeholder 2">
            <a:extLst>
              <a:ext uri="{FF2B5EF4-FFF2-40B4-BE49-F238E27FC236}">
                <a16:creationId xmlns:a16="http://schemas.microsoft.com/office/drawing/2014/main" id="{072E9BE7-FA64-4B9F-B649-F58AD9048D58}"/>
              </a:ext>
            </a:extLst>
          </p:cNvPr>
          <p:cNvSpPr>
            <a:spLocks noGrp="1"/>
          </p:cNvSpPr>
          <p:nvPr>
            <p:ph idx="1"/>
          </p:nvPr>
        </p:nvSpPr>
        <p:spPr>
          <a:xfrm>
            <a:off x="838200" y="2716025"/>
            <a:ext cx="10515600" cy="3460938"/>
          </a:xfrm>
        </p:spPr>
        <p:txBody>
          <a:bodyPr>
            <a:normAutofit/>
          </a:bodyPr>
          <a:lstStyle/>
          <a:p>
            <a:pPr marL="514350" indent="-514350">
              <a:spcBef>
                <a:spcPts val="2400"/>
              </a:spcBef>
              <a:buFont typeface="+mj-lt"/>
              <a:buAutoNum type="arabicPeriod"/>
              <a:defRPr/>
            </a:pPr>
            <a:r>
              <a:rPr lang="en-US" altLang="en-US" sz="2400" b="1" dirty="0"/>
              <a:t>Mission </a:t>
            </a:r>
            <a:r>
              <a:rPr lang="en-US" altLang="en-US" sz="2400" dirty="0"/>
              <a:t>– Statement submitted to the IRS.</a:t>
            </a:r>
            <a:br>
              <a:rPr lang="en-US" altLang="en-US" sz="2400" dirty="0"/>
            </a:br>
            <a:r>
              <a:rPr lang="en-US" altLang="en-US" sz="2400" dirty="0"/>
              <a:t>	</a:t>
            </a:r>
            <a:r>
              <a:rPr lang="en-US" altLang="en-US" sz="2400" i="1" dirty="0"/>
              <a:t>(Supplemented with vision and values statements.)</a:t>
            </a:r>
            <a:endParaRPr lang="en-US" altLang="en-US" sz="2400" b="1" i="1" dirty="0"/>
          </a:p>
          <a:p>
            <a:pPr marL="514350" indent="-514350">
              <a:spcBef>
                <a:spcPts val="2400"/>
              </a:spcBef>
              <a:buFont typeface="+mj-lt"/>
              <a:buAutoNum type="arabicPeriod"/>
              <a:defRPr/>
            </a:pPr>
            <a:r>
              <a:rPr lang="en-US" altLang="en-US" sz="2400" b="1" dirty="0"/>
              <a:t>Articles of Incorporation </a:t>
            </a:r>
            <a:r>
              <a:rPr lang="en-US" altLang="en-US" sz="2400" dirty="0"/>
              <a:t>– Authority from State Government.</a:t>
            </a:r>
          </a:p>
          <a:p>
            <a:pPr marL="514350" indent="-514350">
              <a:spcBef>
                <a:spcPts val="2400"/>
              </a:spcBef>
              <a:buFont typeface="+mj-lt"/>
              <a:buAutoNum type="arabicPeriod"/>
              <a:defRPr/>
            </a:pPr>
            <a:r>
              <a:rPr lang="en-US" altLang="en-US" sz="2400" b="1" dirty="0"/>
              <a:t>Bylaws</a:t>
            </a:r>
            <a:r>
              <a:rPr lang="en-US" altLang="en-US" sz="2400" dirty="0"/>
              <a:t> – Relationship between Board and Membership.</a:t>
            </a:r>
          </a:p>
          <a:p>
            <a:pPr marL="514350" indent="-514350">
              <a:spcBef>
                <a:spcPts val="2400"/>
              </a:spcBef>
              <a:buFont typeface="+mj-lt"/>
              <a:buAutoNum type="arabicPeriod"/>
              <a:defRPr/>
            </a:pPr>
            <a:r>
              <a:rPr lang="en-US" altLang="en-US" sz="2400" b="1" dirty="0"/>
              <a:t>Policies</a:t>
            </a:r>
            <a:r>
              <a:rPr lang="en-US" altLang="en-US" sz="2400" dirty="0"/>
              <a:t> –  Wisdom passed along from prior boards.</a:t>
            </a:r>
          </a:p>
          <a:p>
            <a:pPr marL="514350" indent="-514350">
              <a:spcBef>
                <a:spcPts val="2400"/>
              </a:spcBef>
              <a:buFont typeface="+mj-lt"/>
              <a:buAutoNum type="arabicPeriod"/>
              <a:defRPr/>
            </a:pPr>
            <a:r>
              <a:rPr lang="en-US" altLang="en-US" sz="2400" b="1" dirty="0"/>
              <a:t>Strategic Plan </a:t>
            </a:r>
            <a:r>
              <a:rPr lang="en-US" altLang="en-US" sz="2400" dirty="0"/>
              <a:t>– Roadmap for the Board. </a:t>
            </a:r>
          </a:p>
          <a:p>
            <a:pPr>
              <a:defRPr/>
            </a:pPr>
            <a:endParaRPr lang="en-US" altLang="en-US" dirty="0"/>
          </a:p>
        </p:txBody>
      </p:sp>
      <p:sp>
        <p:nvSpPr>
          <p:cNvPr id="23556" name="Slide Number Placeholder 3">
            <a:extLst>
              <a:ext uri="{FF2B5EF4-FFF2-40B4-BE49-F238E27FC236}">
                <a16:creationId xmlns:a16="http://schemas.microsoft.com/office/drawing/2014/main" id="{7EC0400B-F3B0-4FCB-974F-663044AE48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2DF94ECA-67C8-4BE3-A790-9EFD11AE15BD}" type="slidenum">
              <a:rPr lang="en-US" altLang="en-US">
                <a:latin typeface="Arial" panose="020B0604020202020204" pitchFamily="34" charset="0"/>
              </a:rPr>
              <a:pPr/>
              <a:t>10</a:t>
            </a:fld>
            <a:endParaRPr lang="en-US" altLang="en-US">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a:extLst>
              <a:ext uri="{FF2B5EF4-FFF2-40B4-BE49-F238E27FC236}">
                <a16:creationId xmlns:a16="http://schemas.microsoft.com/office/drawing/2014/main" id="{B59594A1-08C8-4776-A7F9-FBFAEF6A5D42}"/>
              </a:ext>
            </a:extLst>
          </p:cNvPr>
          <p:cNvSpPr>
            <a:spLocks noGrp="1" noChangeArrowheads="1"/>
          </p:cNvSpPr>
          <p:nvPr>
            <p:ph type="title"/>
          </p:nvPr>
        </p:nvSpPr>
        <p:spPr/>
        <p:txBody>
          <a:bodyPr>
            <a:normAutofit/>
          </a:bodyPr>
          <a:lstStyle/>
          <a:p>
            <a:pPr eaLnBrk="1" hangingPunct="1"/>
            <a:r>
              <a:rPr lang="en-US" altLang="en-US" sz="4200" dirty="0">
                <a:latin typeface="+mj-lt"/>
              </a:rPr>
              <a:t>Mission Statement</a:t>
            </a:r>
          </a:p>
        </p:txBody>
      </p:sp>
      <p:sp>
        <p:nvSpPr>
          <p:cNvPr id="24580" name="Rectangle 3">
            <a:extLst>
              <a:ext uri="{FF2B5EF4-FFF2-40B4-BE49-F238E27FC236}">
                <a16:creationId xmlns:a16="http://schemas.microsoft.com/office/drawing/2014/main" id="{875827C9-1BF2-4AD3-B6FF-6A25AE213E8C}"/>
              </a:ext>
            </a:extLst>
          </p:cNvPr>
          <p:cNvSpPr>
            <a:spLocks noGrp="1" noChangeArrowheads="1"/>
          </p:cNvSpPr>
          <p:nvPr>
            <p:ph idx="1"/>
          </p:nvPr>
        </p:nvSpPr>
        <p:spPr/>
        <p:txBody>
          <a:bodyPr>
            <a:normAutofit/>
          </a:bodyPr>
          <a:lstStyle/>
          <a:p>
            <a:pPr marL="0" indent="0">
              <a:buNone/>
            </a:pPr>
            <a:r>
              <a:rPr lang="en-US" sz="2400" dirty="0"/>
              <a:t>The mission of the National Association of Insurance and Financial Advisors is “Empowering financial professionals and consumers through world-class advocacy and education.” </a:t>
            </a:r>
            <a:endParaRPr lang="en-US" altLang="en-US" sz="2400" dirty="0">
              <a:latin typeface="Tahoma" panose="020B0604030504040204" pitchFamily="34" charset="0"/>
            </a:endParaRPr>
          </a:p>
        </p:txBody>
      </p:sp>
      <p:sp>
        <p:nvSpPr>
          <p:cNvPr id="24578" name="Slide Number Placeholder 5">
            <a:extLst>
              <a:ext uri="{FF2B5EF4-FFF2-40B4-BE49-F238E27FC236}">
                <a16:creationId xmlns:a16="http://schemas.microsoft.com/office/drawing/2014/main" id="{75AD7BFE-8B70-41DD-BA50-08D693C557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6449075A-3D0A-4001-B2BD-262DCF3EE1D6}" type="slidenum">
              <a:rPr lang="en-US" altLang="en-US" sz="1000"/>
              <a:pPr>
                <a:spcBef>
                  <a:spcPct val="0"/>
                </a:spcBef>
                <a:buClrTx/>
                <a:buSzTx/>
                <a:buFontTx/>
                <a:buNone/>
              </a:pPr>
              <a:t>11</a:t>
            </a:fld>
            <a:endParaRPr lang="en-US" altLang="en-US" sz="1000"/>
          </a:p>
        </p:txBody>
      </p:sp>
      <p:sp>
        <p:nvSpPr>
          <p:cNvPr id="24581" name="TextBox 1">
            <a:extLst>
              <a:ext uri="{FF2B5EF4-FFF2-40B4-BE49-F238E27FC236}">
                <a16:creationId xmlns:a16="http://schemas.microsoft.com/office/drawing/2014/main" id="{6CF7FA9B-9C51-4191-B7D0-B7E3108F2E0A}"/>
              </a:ext>
            </a:extLst>
          </p:cNvPr>
          <p:cNvSpPr txBox="1">
            <a:spLocks noChangeArrowheads="1"/>
          </p:cNvSpPr>
          <p:nvPr/>
        </p:nvSpPr>
        <p:spPr bwMode="auto">
          <a:xfrm>
            <a:off x="838199" y="5839699"/>
            <a:ext cx="103536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2000" i="1" dirty="0">
                <a:latin typeface="+mn-lt"/>
              </a:rPr>
              <a:t>Purpose for existence. (Note: Mission, vision and values combine to create a brand for the organization.)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a:extLst>
              <a:ext uri="{FF2B5EF4-FFF2-40B4-BE49-F238E27FC236}">
                <a16:creationId xmlns:a16="http://schemas.microsoft.com/office/drawing/2014/main" id="{223AD33C-30BC-4D8A-AEE8-7585DC6C7574}"/>
              </a:ext>
            </a:extLst>
          </p:cNvPr>
          <p:cNvSpPr>
            <a:spLocks noGrp="1" noChangeArrowheads="1"/>
          </p:cNvSpPr>
          <p:nvPr>
            <p:ph type="title"/>
          </p:nvPr>
        </p:nvSpPr>
        <p:spPr>
          <a:xfrm>
            <a:off x="838200" y="1273946"/>
            <a:ext cx="10515600" cy="1325563"/>
          </a:xfrm>
        </p:spPr>
        <p:txBody>
          <a:bodyPr>
            <a:normAutofit/>
          </a:bodyPr>
          <a:lstStyle/>
          <a:p>
            <a:pPr eaLnBrk="1" hangingPunct="1"/>
            <a:r>
              <a:rPr lang="en-US" altLang="en-US" sz="4200" dirty="0">
                <a:latin typeface="+mj-lt"/>
              </a:rPr>
              <a:t>Vision Statement</a:t>
            </a:r>
          </a:p>
        </p:txBody>
      </p:sp>
      <p:sp>
        <p:nvSpPr>
          <p:cNvPr id="26628" name="Rectangle 3">
            <a:extLst>
              <a:ext uri="{FF2B5EF4-FFF2-40B4-BE49-F238E27FC236}">
                <a16:creationId xmlns:a16="http://schemas.microsoft.com/office/drawing/2014/main" id="{6495AA96-E101-4EE9-96A7-E36F039DFB11}"/>
              </a:ext>
            </a:extLst>
          </p:cNvPr>
          <p:cNvSpPr>
            <a:spLocks noGrp="1" noChangeArrowheads="1"/>
          </p:cNvSpPr>
          <p:nvPr>
            <p:ph idx="1"/>
          </p:nvPr>
        </p:nvSpPr>
        <p:spPr>
          <a:xfrm>
            <a:off x="955766" y="2416629"/>
            <a:ext cx="10515600" cy="4142010"/>
          </a:xfrm>
        </p:spPr>
        <p:txBody>
          <a:bodyPr>
            <a:normAutofit fontScale="25000" lnSpcReduction="20000"/>
          </a:bodyPr>
          <a:lstStyle/>
          <a:p>
            <a:pPr marL="0" indent="0" rtl="0">
              <a:buNone/>
            </a:pPr>
            <a:r>
              <a:rPr lang="en-US" sz="8000" b="1" dirty="0">
                <a:effectLst/>
              </a:rPr>
              <a:t>Our 21st Century Vision</a:t>
            </a:r>
          </a:p>
          <a:p>
            <a:pPr marL="0" indent="0" rtl="0">
              <a:buNone/>
            </a:pPr>
            <a:r>
              <a:rPr lang="en-US" sz="8400" i="1" dirty="0">
                <a:effectLst/>
              </a:rPr>
              <a:t>NAIFA is the home for professionals who serve a broad array of the American public's financial services needs. We have grown with the times, joining with the Society of Financial Service Professionals to expand our membership base and secure our position as an industry leader in education and professional development. NAIFA has brought on Life Happens, the leading source of highly impactful consumer information in the industry, to bolster our public outreach, promote the essential work done by our members, and educate the public on the vital products and services NAIFA members provide. </a:t>
            </a:r>
          </a:p>
          <a:p>
            <a:pPr marL="0" indent="0" rtl="0">
              <a:buNone/>
            </a:pPr>
            <a:r>
              <a:rPr lang="en-US" sz="8400" i="1" dirty="0">
                <a:effectLst/>
              </a:rPr>
              <a:t>NAIFA continues as the foremost advocacy association in the insurance and financial services industry. With members in every Congressional District, our influence in Washington, D.C., and every state capital is unmatched. Our prestige, tremendous grassroots influence, and highly rated political action committee protect the ability of financial professionals to work in the best interests of the consumers they serve.</a:t>
            </a:r>
          </a:p>
          <a:p>
            <a:pPr marL="0" indent="0" rtl="0">
              <a:buNone/>
            </a:pPr>
            <a:r>
              <a:rPr lang="en-US" sz="8400" i="1" dirty="0">
                <a:effectLst/>
              </a:rPr>
              <a:t>These three iconic brands in the insurance and financial services industry have joined together to assure the success of all industry professionals and promote the financial security of American families and businesses.</a:t>
            </a:r>
          </a:p>
        </p:txBody>
      </p:sp>
      <p:sp>
        <p:nvSpPr>
          <p:cNvPr id="26626" name="Slide Number Placeholder 5">
            <a:extLst>
              <a:ext uri="{FF2B5EF4-FFF2-40B4-BE49-F238E27FC236}">
                <a16:creationId xmlns:a16="http://schemas.microsoft.com/office/drawing/2014/main" id="{60BC7A70-1C5E-4654-B8A8-72D02E6EE6E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221C91AC-78EB-458C-9EBD-027F38D9DB2C}" type="slidenum">
              <a:rPr lang="en-US" altLang="en-US" sz="1000"/>
              <a:pPr>
                <a:spcBef>
                  <a:spcPct val="0"/>
                </a:spcBef>
                <a:buClrTx/>
                <a:buSzTx/>
                <a:buFontTx/>
                <a:buNone/>
              </a:pPr>
              <a:t>12</a:t>
            </a:fld>
            <a:endParaRPr lang="en-US" altLang="en-US" sz="1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35EC0F81-FA26-470C-BB94-1E6CCC4C0A1F}"/>
              </a:ext>
            </a:extLst>
          </p:cNvPr>
          <p:cNvSpPr>
            <a:spLocks noGrp="1"/>
          </p:cNvSpPr>
          <p:nvPr>
            <p:ph type="title"/>
          </p:nvPr>
        </p:nvSpPr>
        <p:spPr>
          <a:xfrm>
            <a:off x="584463" y="1324474"/>
            <a:ext cx="11246176" cy="1325563"/>
          </a:xfrm>
        </p:spPr>
        <p:txBody>
          <a:bodyPr>
            <a:normAutofit/>
          </a:bodyPr>
          <a:lstStyle/>
          <a:p>
            <a:r>
              <a:rPr lang="en-US" altLang="en-US" sz="4200" dirty="0"/>
              <a:t>Values Common to Good Governance</a:t>
            </a:r>
          </a:p>
        </p:txBody>
      </p:sp>
      <p:sp>
        <p:nvSpPr>
          <p:cNvPr id="30723" name="Content Placeholder 2">
            <a:extLst>
              <a:ext uri="{FF2B5EF4-FFF2-40B4-BE49-F238E27FC236}">
                <a16:creationId xmlns:a16="http://schemas.microsoft.com/office/drawing/2014/main" id="{4AC89005-7D4A-401B-84F3-3C905AD4B9A9}"/>
              </a:ext>
            </a:extLst>
          </p:cNvPr>
          <p:cNvSpPr>
            <a:spLocks noGrp="1"/>
          </p:cNvSpPr>
          <p:nvPr>
            <p:ph idx="1"/>
          </p:nvPr>
        </p:nvSpPr>
        <p:spPr>
          <a:xfrm>
            <a:off x="584463" y="2488676"/>
            <a:ext cx="10515600" cy="3789576"/>
          </a:xfrm>
        </p:spPr>
        <p:txBody>
          <a:bodyPr/>
          <a:lstStyle/>
          <a:p>
            <a:r>
              <a:rPr lang="en-US" altLang="en-US" sz="2400" dirty="0"/>
              <a:t>Accountability</a:t>
            </a:r>
          </a:p>
          <a:p>
            <a:r>
              <a:rPr lang="en-US" altLang="en-US" sz="2400" dirty="0"/>
              <a:t>Transparency</a:t>
            </a:r>
          </a:p>
          <a:p>
            <a:r>
              <a:rPr lang="en-US" altLang="en-US" sz="2400" dirty="0"/>
              <a:t>Responsiveness</a:t>
            </a:r>
          </a:p>
          <a:p>
            <a:r>
              <a:rPr lang="en-US" altLang="en-US" sz="2400" dirty="0"/>
              <a:t>Participation</a:t>
            </a:r>
          </a:p>
          <a:p>
            <a:r>
              <a:rPr lang="en-US" altLang="en-US" sz="2400" dirty="0"/>
              <a:t>Respect (ideas and people)</a:t>
            </a:r>
          </a:p>
          <a:p>
            <a:r>
              <a:rPr lang="en-US" altLang="en-US" sz="2400" dirty="0"/>
              <a:t>Integrity</a:t>
            </a:r>
          </a:p>
          <a:p>
            <a:r>
              <a:rPr lang="en-US" altLang="en-US" sz="2400" dirty="0"/>
              <a:t>Effectiveness</a:t>
            </a:r>
          </a:p>
          <a:p>
            <a:endParaRPr lang="en-US" altLang="en-US" dirty="0"/>
          </a:p>
        </p:txBody>
      </p:sp>
      <p:sp>
        <p:nvSpPr>
          <p:cNvPr id="30724" name="Slide Number Placeholder 3">
            <a:extLst>
              <a:ext uri="{FF2B5EF4-FFF2-40B4-BE49-F238E27FC236}">
                <a16:creationId xmlns:a16="http://schemas.microsoft.com/office/drawing/2014/main" id="{FAFCB2F7-19C6-4A3A-8265-5B39F8CE5D7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A77ED97-EF60-4183-ABE5-76BAA6FFB59E}" type="slidenum">
              <a:rPr lang="en-US" altLang="en-US">
                <a:latin typeface="Arial" panose="020B0604020202020204" pitchFamily="34" charset="0"/>
              </a:rPr>
              <a:pPr/>
              <a:t>13</a:t>
            </a:fld>
            <a:endParaRPr lang="en-US" altLang="en-US">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EBEBA-7A06-4F51-BC67-588EA204356B}"/>
              </a:ext>
            </a:extLst>
          </p:cNvPr>
          <p:cNvSpPr>
            <a:spLocks noGrp="1"/>
          </p:cNvSpPr>
          <p:nvPr>
            <p:ph type="title"/>
          </p:nvPr>
        </p:nvSpPr>
        <p:spPr>
          <a:xfrm>
            <a:off x="328749" y="1649950"/>
            <a:ext cx="10515600" cy="1325563"/>
          </a:xfrm>
        </p:spPr>
        <p:txBody>
          <a:bodyPr>
            <a:normAutofit/>
          </a:bodyPr>
          <a:lstStyle/>
          <a:p>
            <a:r>
              <a:rPr lang="en-US" sz="4200" dirty="0"/>
              <a:t>NAIFA Chapter Tools</a:t>
            </a:r>
          </a:p>
        </p:txBody>
      </p:sp>
      <p:sp>
        <p:nvSpPr>
          <p:cNvPr id="3" name="Content Placeholder 2">
            <a:extLst>
              <a:ext uri="{FF2B5EF4-FFF2-40B4-BE49-F238E27FC236}">
                <a16:creationId xmlns:a16="http://schemas.microsoft.com/office/drawing/2014/main" id="{8671E8A8-8B7D-44E9-B379-AE154072B065}"/>
              </a:ext>
            </a:extLst>
          </p:cNvPr>
          <p:cNvSpPr>
            <a:spLocks noGrp="1"/>
          </p:cNvSpPr>
          <p:nvPr>
            <p:ph idx="1"/>
          </p:nvPr>
        </p:nvSpPr>
        <p:spPr>
          <a:xfrm>
            <a:off x="328749" y="3304903"/>
            <a:ext cx="10515600" cy="2872060"/>
          </a:xfrm>
        </p:spPr>
        <p:txBody>
          <a:bodyPr>
            <a:normAutofit/>
          </a:bodyPr>
          <a:lstStyle/>
          <a:p>
            <a:r>
              <a:rPr lang="en-US" sz="2400" dirty="0"/>
              <a:t>Chapter Playbook</a:t>
            </a:r>
          </a:p>
          <a:p>
            <a:pPr lvl="1"/>
            <a:r>
              <a:rPr lang="en-US" dirty="0">
                <a:hlinkClick r:id="rId2"/>
              </a:rPr>
              <a:t>https://leaders.naifa.org/chapter-playbook</a:t>
            </a:r>
            <a:r>
              <a:rPr lang="en-US" dirty="0"/>
              <a:t> </a:t>
            </a:r>
          </a:p>
          <a:p>
            <a:r>
              <a:rPr lang="en-US" sz="2400" dirty="0"/>
              <a:t>NAIFA Blueprint Leadership Training</a:t>
            </a:r>
          </a:p>
          <a:p>
            <a:pPr lvl="1"/>
            <a:r>
              <a:rPr lang="en-US" dirty="0">
                <a:hlinkClick r:id="rId3"/>
              </a:rPr>
              <a:t>https://leaders.naifa.org/naifa-blueprint-leadership-ondemand</a:t>
            </a:r>
            <a:endParaRPr lang="en-US" dirty="0"/>
          </a:p>
          <a:p>
            <a:r>
              <a:rPr lang="en-US" sz="2400" dirty="0"/>
              <a:t>Chapter Leaders Blog</a:t>
            </a:r>
          </a:p>
          <a:p>
            <a:pPr lvl="1"/>
            <a:r>
              <a:rPr lang="en-US" dirty="0">
                <a:hlinkClick r:id="rId4"/>
              </a:rPr>
              <a:t>https://leaders.naifa.org/blog</a:t>
            </a:r>
            <a:r>
              <a:rPr lang="en-US" dirty="0"/>
              <a:t> </a:t>
            </a:r>
          </a:p>
        </p:txBody>
      </p:sp>
      <p:pic>
        <p:nvPicPr>
          <p:cNvPr id="7" name="Content Placeholder 4" descr="Graphical user interface, application&#10;&#10;Description automatically generated">
            <a:extLst>
              <a:ext uri="{FF2B5EF4-FFF2-40B4-BE49-F238E27FC236}">
                <a16:creationId xmlns:a16="http://schemas.microsoft.com/office/drawing/2014/main" id="{9A936723-8E9B-475F-AD06-6D2BA18A9420}"/>
              </a:ext>
            </a:extLst>
          </p:cNvPr>
          <p:cNvPicPr>
            <a:picLocks/>
          </p:cNvPicPr>
          <p:nvPr/>
        </p:nvPicPr>
        <p:blipFill>
          <a:blip r:embed="rId5">
            <a:extLst>
              <a:ext uri="{28A0092B-C50C-407E-A947-70E740481C1C}">
                <a14:useLocalDpi xmlns:a14="http://schemas.microsoft.com/office/drawing/2010/main" val="0"/>
              </a:ext>
            </a:extLst>
          </a:blip>
          <a:stretch>
            <a:fillRect/>
          </a:stretch>
        </p:blipFill>
        <p:spPr>
          <a:xfrm>
            <a:off x="6905897" y="1450259"/>
            <a:ext cx="5072743" cy="3002871"/>
          </a:xfrm>
          <a:prstGeom prst="rect">
            <a:avLst/>
          </a:prstGeom>
        </p:spPr>
      </p:pic>
    </p:spTree>
    <p:extLst>
      <p:ext uri="{BB962C8B-B14F-4D97-AF65-F5344CB8AC3E}">
        <p14:creationId xmlns:p14="http://schemas.microsoft.com/office/powerpoint/2010/main" val="2347040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CD588-79E9-41BF-B403-0EAAE6661854}"/>
              </a:ext>
            </a:extLst>
          </p:cNvPr>
          <p:cNvSpPr>
            <a:spLocks noGrp="1"/>
          </p:cNvSpPr>
          <p:nvPr>
            <p:ph type="title"/>
          </p:nvPr>
        </p:nvSpPr>
        <p:spPr>
          <a:xfrm>
            <a:off x="428767" y="1612484"/>
            <a:ext cx="10515600" cy="1325563"/>
          </a:xfrm>
        </p:spPr>
        <p:txBody>
          <a:bodyPr>
            <a:normAutofit/>
          </a:bodyPr>
          <a:lstStyle/>
          <a:p>
            <a:r>
              <a:rPr lang="en-US" sz="4200" dirty="0"/>
              <a:t>Chapter Services Team</a:t>
            </a:r>
          </a:p>
        </p:txBody>
      </p:sp>
      <p:sp>
        <p:nvSpPr>
          <p:cNvPr id="3" name="Content Placeholder 2">
            <a:extLst>
              <a:ext uri="{FF2B5EF4-FFF2-40B4-BE49-F238E27FC236}">
                <a16:creationId xmlns:a16="http://schemas.microsoft.com/office/drawing/2014/main" id="{764AE6FB-F3B2-4343-8862-3D15E9A0DF29}"/>
              </a:ext>
            </a:extLst>
          </p:cNvPr>
          <p:cNvSpPr>
            <a:spLocks noGrp="1"/>
          </p:cNvSpPr>
          <p:nvPr>
            <p:ph idx="1"/>
          </p:nvPr>
        </p:nvSpPr>
        <p:spPr>
          <a:xfrm>
            <a:off x="235131" y="3353672"/>
            <a:ext cx="3838303" cy="2872060"/>
          </a:xfrm>
        </p:spPr>
        <p:txBody>
          <a:bodyPr/>
          <a:lstStyle/>
          <a:p>
            <a:pPr marL="0" indent="0" algn="ctr">
              <a:buNone/>
            </a:pPr>
            <a:r>
              <a:rPr lang="en-US" sz="2400" b="1" dirty="0"/>
              <a:t>Corey G. Mathews, CAE</a:t>
            </a:r>
          </a:p>
          <a:p>
            <a:pPr marL="0" indent="0" algn="ctr">
              <a:buNone/>
            </a:pPr>
            <a:r>
              <a:rPr lang="en-US" sz="2400" dirty="0"/>
              <a:t>VP of Member and</a:t>
            </a:r>
            <a:br>
              <a:rPr lang="en-US" sz="2400" dirty="0"/>
            </a:br>
            <a:r>
              <a:rPr lang="en-US" sz="2400" dirty="0"/>
              <a:t>Chapter Services</a:t>
            </a:r>
          </a:p>
          <a:p>
            <a:pPr marL="0" indent="0" algn="ctr">
              <a:buNone/>
            </a:pPr>
            <a:r>
              <a:rPr lang="en-US" sz="2400" dirty="0">
                <a:hlinkClick r:id="rId3"/>
              </a:rPr>
              <a:t>cmathews@naifa.org</a:t>
            </a:r>
            <a:r>
              <a:rPr lang="en-US" sz="2400" dirty="0"/>
              <a:t> </a:t>
            </a:r>
            <a:br>
              <a:rPr lang="en-US" dirty="0"/>
            </a:br>
            <a:endParaRPr lang="en-US" dirty="0"/>
          </a:p>
        </p:txBody>
      </p:sp>
      <p:sp>
        <p:nvSpPr>
          <p:cNvPr id="6" name="Content Placeholder 2">
            <a:extLst>
              <a:ext uri="{FF2B5EF4-FFF2-40B4-BE49-F238E27FC236}">
                <a16:creationId xmlns:a16="http://schemas.microsoft.com/office/drawing/2014/main" id="{48105E79-B48B-4B8E-B087-9D5CC0D66D1D}"/>
              </a:ext>
            </a:extLst>
          </p:cNvPr>
          <p:cNvSpPr txBox="1">
            <a:spLocks/>
          </p:cNvSpPr>
          <p:nvPr/>
        </p:nvSpPr>
        <p:spPr>
          <a:xfrm>
            <a:off x="4176848" y="3304903"/>
            <a:ext cx="3838303" cy="2872060"/>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Lato" panose="020F0502020204030203" pitchFamily="34" charset="0"/>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Lato" panose="020F0502020204030203" pitchFamily="34" charset="0"/>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Lato" panose="020F0502020204030203" pitchFamily="34" charset="0"/>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Lato" panose="020F0502020204030203" pitchFamily="34" charset="0"/>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Lato" panose="020F0502020204030203" pitchFamily="34"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Justi Folladori</a:t>
            </a:r>
          </a:p>
          <a:p>
            <a:pPr marL="0" indent="0" algn="ctr">
              <a:buFont typeface="Arial" panose="020B0604020202020204" pitchFamily="34" charset="0"/>
              <a:buNone/>
            </a:pPr>
            <a:r>
              <a:rPr lang="en-US" sz="2400" dirty="0"/>
              <a:t>Director of Chapter Services</a:t>
            </a:r>
          </a:p>
          <a:p>
            <a:pPr marL="0" indent="0" algn="ctr">
              <a:buFont typeface="Arial" panose="020B0604020202020204" pitchFamily="34" charset="0"/>
              <a:buNone/>
            </a:pPr>
            <a:r>
              <a:rPr lang="en-US" sz="2400" dirty="0">
                <a:hlinkClick r:id="rId4"/>
              </a:rPr>
              <a:t>jfolladori@naifa.org</a:t>
            </a:r>
            <a:r>
              <a:rPr lang="en-US" sz="2400" dirty="0"/>
              <a:t> </a:t>
            </a:r>
            <a:br>
              <a:rPr lang="en-US" dirty="0"/>
            </a:br>
            <a:endParaRPr lang="en-US" dirty="0"/>
          </a:p>
        </p:txBody>
      </p:sp>
      <p:sp>
        <p:nvSpPr>
          <p:cNvPr id="7" name="Content Placeholder 2">
            <a:extLst>
              <a:ext uri="{FF2B5EF4-FFF2-40B4-BE49-F238E27FC236}">
                <a16:creationId xmlns:a16="http://schemas.microsoft.com/office/drawing/2014/main" id="{2948AB60-C25E-4AC6-82D2-AF36F6D72B92}"/>
              </a:ext>
            </a:extLst>
          </p:cNvPr>
          <p:cNvSpPr txBox="1">
            <a:spLocks/>
          </p:cNvSpPr>
          <p:nvPr/>
        </p:nvSpPr>
        <p:spPr>
          <a:xfrm>
            <a:off x="8118566" y="3304903"/>
            <a:ext cx="3838303" cy="2872060"/>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Lato" panose="020F0502020204030203" pitchFamily="34" charset="0"/>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Lato" panose="020F0502020204030203" pitchFamily="34" charset="0"/>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Lato" panose="020F0502020204030203" pitchFamily="34" charset="0"/>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Lato" panose="020F0502020204030203" pitchFamily="34" charset="0"/>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Lato" panose="020F0502020204030203" pitchFamily="34"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b="1" dirty="0"/>
              <a:t>Kaila Wilson</a:t>
            </a:r>
          </a:p>
          <a:p>
            <a:pPr marL="0" indent="0" algn="ctr">
              <a:buFont typeface="Arial" panose="020B0604020202020204" pitchFamily="34" charset="0"/>
              <a:buNone/>
            </a:pPr>
            <a:r>
              <a:rPr lang="en-US" sz="2400" dirty="0"/>
              <a:t>Chapter Services </a:t>
            </a:r>
            <a:br>
              <a:rPr lang="en-US" sz="2400" dirty="0"/>
            </a:br>
            <a:r>
              <a:rPr lang="en-US" sz="2400" dirty="0"/>
              <a:t>Manager</a:t>
            </a:r>
          </a:p>
          <a:p>
            <a:pPr marL="0" indent="0" algn="ctr">
              <a:buFont typeface="Arial" panose="020B0604020202020204" pitchFamily="34" charset="0"/>
              <a:buNone/>
            </a:pPr>
            <a:r>
              <a:rPr lang="en-US" sz="2400" dirty="0">
                <a:hlinkClick r:id="rId5"/>
              </a:rPr>
              <a:t>kwilson@naifa.org</a:t>
            </a:r>
            <a:br>
              <a:rPr lang="en-US" dirty="0"/>
            </a:br>
            <a:endParaRPr lang="en-US" dirty="0"/>
          </a:p>
        </p:txBody>
      </p:sp>
    </p:spTree>
    <p:extLst>
      <p:ext uri="{BB962C8B-B14F-4D97-AF65-F5344CB8AC3E}">
        <p14:creationId xmlns:p14="http://schemas.microsoft.com/office/powerpoint/2010/main" val="709577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ECDC315-2620-4544-9F96-7DA4A935F6C3}"/>
              </a:ext>
            </a:extLst>
          </p:cNvPr>
          <p:cNvSpPr txBox="1"/>
          <p:nvPr/>
        </p:nvSpPr>
        <p:spPr>
          <a:xfrm>
            <a:off x="0" y="1757625"/>
            <a:ext cx="12192000" cy="738664"/>
          </a:xfrm>
          <a:prstGeom prst="rect">
            <a:avLst/>
          </a:prstGeom>
          <a:solidFill>
            <a:schemeClr val="bg1">
              <a:lumMod val="75000"/>
            </a:schemeClr>
          </a:solidFill>
        </p:spPr>
        <p:txBody>
          <a:bodyPr wrap="square">
            <a:spAutoFit/>
          </a:bodyPr>
          <a:lstStyle/>
          <a:p>
            <a:pPr indent="627063" algn="ctr">
              <a:defRPr/>
            </a:pPr>
            <a:r>
              <a:rPr lang="en-US" sz="4200" b="1" dirty="0">
                <a:solidFill>
                  <a:srgbClr val="3A96DB"/>
                </a:solidFill>
                <a:latin typeface="+mj-lt"/>
              </a:rPr>
              <a:t>Board Staff Relationship</a:t>
            </a:r>
          </a:p>
        </p:txBody>
      </p:sp>
      <p:sp>
        <p:nvSpPr>
          <p:cNvPr id="3" name="Rectangle 3">
            <a:extLst>
              <a:ext uri="{FF2B5EF4-FFF2-40B4-BE49-F238E27FC236}">
                <a16:creationId xmlns:a16="http://schemas.microsoft.com/office/drawing/2014/main" id="{4EB3FA23-44A1-4DCB-B8E7-903D6CA3A8FE}"/>
              </a:ext>
            </a:extLst>
          </p:cNvPr>
          <p:cNvSpPr txBox="1">
            <a:spLocks noChangeArrowheads="1"/>
          </p:cNvSpPr>
          <p:nvPr/>
        </p:nvSpPr>
        <p:spPr>
          <a:xfrm>
            <a:off x="707010" y="3176831"/>
            <a:ext cx="10501460" cy="3021291"/>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dirty="0"/>
              <a:t>It requires a partnership between board and staff to advance the mission and goals.</a:t>
            </a:r>
            <a:br>
              <a:rPr lang="en-US" altLang="en-US" sz="2400" dirty="0"/>
            </a:br>
            <a:endParaRPr lang="en-US" altLang="en-US" sz="2400" dirty="0"/>
          </a:p>
          <a:p>
            <a:r>
              <a:rPr lang="en-US" altLang="en-US" sz="2400" dirty="0"/>
              <a:t>Understanding and respecting the distinct roles and responsibilities is key.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98458B24-0ED3-4E41-89EA-B8A9BA98C812}"/>
              </a:ext>
            </a:extLst>
          </p:cNvPr>
          <p:cNvSpPr>
            <a:spLocks noGrp="1"/>
          </p:cNvSpPr>
          <p:nvPr>
            <p:ph type="title"/>
          </p:nvPr>
        </p:nvSpPr>
        <p:spPr>
          <a:xfrm>
            <a:off x="838200" y="1056481"/>
            <a:ext cx="10515600" cy="1325563"/>
          </a:xfrm>
        </p:spPr>
        <p:txBody>
          <a:bodyPr>
            <a:normAutofit/>
          </a:bodyPr>
          <a:lstStyle/>
          <a:p>
            <a:r>
              <a:rPr lang="en-US" altLang="en-US" sz="4200" dirty="0"/>
              <a:t>Remember the Adage</a:t>
            </a:r>
          </a:p>
        </p:txBody>
      </p:sp>
      <p:sp>
        <p:nvSpPr>
          <p:cNvPr id="34820" name="Slide Number Placeholder 3">
            <a:extLst>
              <a:ext uri="{FF2B5EF4-FFF2-40B4-BE49-F238E27FC236}">
                <a16:creationId xmlns:a16="http://schemas.microsoft.com/office/drawing/2014/main" id="{4B73AC5C-7986-47B7-A8A9-6558F3916F8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9F3BED1-7D6E-447C-A1D5-3473586EC8FD}" type="slidenum">
              <a:rPr lang="en-US" altLang="en-US">
                <a:latin typeface="Arial" panose="020B0604020202020204" pitchFamily="34" charset="0"/>
              </a:rPr>
              <a:pPr/>
              <a:t>17</a:t>
            </a:fld>
            <a:endParaRPr lang="en-US" altLang="en-US">
              <a:latin typeface="Arial" panose="020B0604020202020204" pitchFamily="34" charset="0"/>
            </a:endParaRPr>
          </a:p>
        </p:txBody>
      </p:sp>
      <p:pic>
        <p:nvPicPr>
          <p:cNvPr id="5" name="Picture 4">
            <a:extLst>
              <a:ext uri="{FF2B5EF4-FFF2-40B4-BE49-F238E27FC236}">
                <a16:creationId xmlns:a16="http://schemas.microsoft.com/office/drawing/2014/main" id="{842C4E1C-AC3F-4943-ACAF-99BD5D3B2C3C}"/>
              </a:ext>
            </a:extLst>
          </p:cNvPr>
          <p:cNvPicPr>
            <a:picLocks noChangeAspect="1"/>
          </p:cNvPicPr>
          <p:nvPr/>
        </p:nvPicPr>
        <p:blipFill>
          <a:blip r:embed="rId2"/>
          <a:srcRect/>
          <a:stretch>
            <a:fillRect/>
          </a:stretch>
        </p:blipFill>
        <p:spPr bwMode="auto">
          <a:xfrm>
            <a:off x="2774270" y="2165858"/>
            <a:ext cx="6643460" cy="4143064"/>
          </a:xfrm>
          <a:prstGeom prst="rect">
            <a:avLst/>
          </a:prstGeom>
          <a:noFill/>
          <a:ln w="9525">
            <a:solidFill>
              <a:schemeClr val="tx1"/>
            </a:solidFill>
            <a:miter lim="800000"/>
            <a:headEnd/>
            <a:tailEnd/>
          </a:ln>
          <a:effectLst>
            <a:outerShdw blurRad="292100" dist="139700" dir="2700000" algn="tl" rotWithShape="0">
              <a:srgbClr val="333333">
                <a:alpha val="64998"/>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CA343D70-A979-4AA4-91FB-026783CA264B}"/>
              </a:ext>
            </a:extLst>
          </p:cNvPr>
          <p:cNvSpPr>
            <a:spLocks noGrp="1"/>
          </p:cNvSpPr>
          <p:nvPr>
            <p:ph type="title"/>
          </p:nvPr>
        </p:nvSpPr>
        <p:spPr>
          <a:xfrm>
            <a:off x="1106078" y="1023594"/>
            <a:ext cx="7543800" cy="1295400"/>
          </a:xfrm>
        </p:spPr>
        <p:txBody>
          <a:bodyPr>
            <a:normAutofit/>
          </a:bodyPr>
          <a:lstStyle/>
          <a:p>
            <a:r>
              <a:rPr lang="en-US" altLang="en-US" sz="4200" dirty="0"/>
              <a:t>Leadership Team</a:t>
            </a:r>
          </a:p>
        </p:txBody>
      </p:sp>
      <p:sp>
        <p:nvSpPr>
          <p:cNvPr id="35843" name="Content Placeholder 2">
            <a:extLst>
              <a:ext uri="{FF2B5EF4-FFF2-40B4-BE49-F238E27FC236}">
                <a16:creationId xmlns:a16="http://schemas.microsoft.com/office/drawing/2014/main" id="{7D48A01F-4964-4961-8779-7EBBD4F8E68E}"/>
              </a:ext>
            </a:extLst>
          </p:cNvPr>
          <p:cNvSpPr>
            <a:spLocks noGrp="1"/>
          </p:cNvSpPr>
          <p:nvPr>
            <p:ph idx="1"/>
          </p:nvPr>
        </p:nvSpPr>
        <p:spPr>
          <a:xfrm>
            <a:off x="1074656" y="2318994"/>
            <a:ext cx="10011266" cy="3602380"/>
          </a:xfrm>
        </p:spPr>
        <p:txBody>
          <a:bodyPr>
            <a:normAutofit/>
          </a:bodyPr>
          <a:lstStyle/>
          <a:p>
            <a:pPr marL="0" indent="0">
              <a:buNone/>
            </a:pPr>
            <a:r>
              <a:rPr lang="en-US" altLang="en-US" sz="2400" dirty="0"/>
              <a:t>The partnership includes the board (governance) and professional staff (management).</a:t>
            </a:r>
          </a:p>
          <a:p>
            <a:pPr marL="0" indent="0">
              <a:buNone/>
            </a:pPr>
            <a:endParaRPr lang="en-US" altLang="en-US" sz="2400" dirty="0"/>
          </a:p>
          <a:p>
            <a:pPr marL="0" indent="0">
              <a:buNone/>
            </a:pPr>
            <a:r>
              <a:rPr lang="en-US" altLang="en-US" sz="2400" dirty="0"/>
              <a:t>Both are on the leadership team.  </a:t>
            </a:r>
          </a:p>
        </p:txBody>
      </p:sp>
      <p:sp>
        <p:nvSpPr>
          <p:cNvPr id="35844" name="Slide Number Placeholder 3">
            <a:extLst>
              <a:ext uri="{FF2B5EF4-FFF2-40B4-BE49-F238E27FC236}">
                <a16:creationId xmlns:a16="http://schemas.microsoft.com/office/drawing/2014/main" id="{046042AF-0E43-4845-99C8-0C9DC78349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08E597E-1D0A-4B16-8063-01F6C3B7DDA8}" type="slidenum">
              <a:rPr lang="en-US" altLang="en-US">
                <a:latin typeface="Arial" panose="020B0604020202020204" pitchFamily="34" charset="0"/>
              </a:rPr>
              <a:pPr/>
              <a:t>18</a:t>
            </a:fld>
            <a:endParaRPr lang="en-US" altLang="en-US">
              <a:latin typeface="Arial" panose="020B0604020202020204" pitchFamily="34" charset="0"/>
            </a:endParaRPr>
          </a:p>
        </p:txBody>
      </p:sp>
      <p:graphicFrame>
        <p:nvGraphicFramePr>
          <p:cNvPr id="5" name="Diagram 4">
            <a:extLst>
              <a:ext uri="{FF2B5EF4-FFF2-40B4-BE49-F238E27FC236}">
                <a16:creationId xmlns:a16="http://schemas.microsoft.com/office/drawing/2014/main" id="{359062A4-A27F-4009-8210-2D39E06A05AE}"/>
              </a:ext>
            </a:extLst>
          </p:cNvPr>
          <p:cNvGraphicFramePr/>
          <p:nvPr/>
        </p:nvGraphicFramePr>
        <p:xfrm>
          <a:off x="1703512" y="3853160"/>
          <a:ext cx="8712968" cy="2623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9A7C827-0768-4A33-9FDC-19A7A9C8543B}"/>
              </a:ext>
            </a:extLst>
          </p:cNvPr>
          <p:cNvSpPr txBox="1"/>
          <p:nvPr/>
        </p:nvSpPr>
        <p:spPr>
          <a:xfrm>
            <a:off x="0" y="1682211"/>
            <a:ext cx="12192000" cy="738664"/>
          </a:xfrm>
          <a:prstGeom prst="rect">
            <a:avLst/>
          </a:prstGeom>
          <a:solidFill>
            <a:schemeClr val="bg1">
              <a:lumMod val="75000"/>
            </a:schemeClr>
          </a:solidFill>
        </p:spPr>
        <p:txBody>
          <a:bodyPr wrap="square">
            <a:spAutoFit/>
          </a:bodyPr>
          <a:lstStyle/>
          <a:p>
            <a:pPr indent="627063" algn="ctr">
              <a:defRPr/>
            </a:pPr>
            <a:r>
              <a:rPr lang="en-US" sz="4200" b="1" dirty="0">
                <a:solidFill>
                  <a:srgbClr val="3A96DB"/>
                </a:solidFill>
                <a:latin typeface="+mj-lt"/>
              </a:rPr>
              <a:t>The Purpose of a Board</a:t>
            </a:r>
          </a:p>
        </p:txBody>
      </p:sp>
      <p:sp>
        <p:nvSpPr>
          <p:cNvPr id="3" name="Content Placeholder 2">
            <a:extLst>
              <a:ext uri="{FF2B5EF4-FFF2-40B4-BE49-F238E27FC236}">
                <a16:creationId xmlns:a16="http://schemas.microsoft.com/office/drawing/2014/main" id="{37605B6C-0A97-4A2C-90A2-B1C751EF5873}"/>
              </a:ext>
            </a:extLst>
          </p:cNvPr>
          <p:cNvSpPr txBox="1">
            <a:spLocks/>
          </p:cNvSpPr>
          <p:nvPr/>
        </p:nvSpPr>
        <p:spPr>
          <a:xfrm>
            <a:off x="564823" y="2711014"/>
            <a:ext cx="10964158" cy="2872060"/>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en-US" sz="2400" dirty="0"/>
              <a:t>All corporations have a board. Its primary purpose includes:</a:t>
            </a:r>
          </a:p>
          <a:p>
            <a:pPr marL="0" indent="0">
              <a:buFont typeface="Arial" panose="020B0604020202020204" pitchFamily="34" charset="0"/>
              <a:buNone/>
              <a:defRPr/>
            </a:pPr>
            <a:endParaRPr lang="en-US" sz="2400" dirty="0"/>
          </a:p>
          <a:p>
            <a:pPr marL="571500" indent="-571500">
              <a:defRPr/>
            </a:pPr>
            <a:r>
              <a:rPr lang="en-US" sz="2400" dirty="0"/>
              <a:t>Governance of the organization </a:t>
            </a:r>
            <a:r>
              <a:rPr lang="en-US" sz="2400" i="1" dirty="0"/>
              <a:t>(not management).</a:t>
            </a:r>
          </a:p>
          <a:p>
            <a:pPr marL="571500" indent="-571500">
              <a:defRPr/>
            </a:pPr>
            <a:r>
              <a:rPr lang="en-US" sz="2400" dirty="0"/>
              <a:t>Set a strategic direction </a:t>
            </a:r>
            <a:r>
              <a:rPr lang="en-US" sz="2400" i="1" dirty="0"/>
              <a:t>(strategic plan).</a:t>
            </a:r>
          </a:p>
          <a:p>
            <a:pPr marL="571500" indent="-571500">
              <a:defRPr/>
            </a:pPr>
            <a:r>
              <a:rPr lang="en-US" sz="2400" dirty="0"/>
              <a:t>Set policies and positions.</a:t>
            </a:r>
          </a:p>
          <a:p>
            <a:pPr marL="571500" indent="-571500">
              <a:defRPr/>
            </a:pPr>
            <a:r>
              <a:rPr lang="en-US" sz="2400" dirty="0"/>
              <a:t>Protect assets.</a:t>
            </a:r>
          </a:p>
          <a:p>
            <a:pPr marL="571500" indent="-571500">
              <a:defRPr/>
            </a:pPr>
            <a:r>
              <a:rPr lang="en-US" sz="2400" dirty="0"/>
              <a:t>Represent stakeholder/member interests. </a:t>
            </a:r>
          </a:p>
          <a:p>
            <a:pPr marL="571500" indent="-571500">
              <a:defRPr/>
            </a:pPr>
            <a:r>
              <a:rPr lang="en-US" sz="2400" dirty="0"/>
              <a:t>Fiduciary responsibilities. </a:t>
            </a:r>
          </a:p>
          <a:p>
            <a:pPr marL="0" indent="0">
              <a:buFont typeface="Arial" panose="020B0604020202020204" pitchFamily="34" charset="0"/>
              <a:buNone/>
              <a:defRPr/>
            </a:pPr>
            <a:endParaRPr lang="en-US" dirty="0"/>
          </a:p>
          <a:p>
            <a:pPr marL="0" indent="0">
              <a:buFont typeface="Arial" panose="020B0604020202020204" pitchFamily="34" charset="0"/>
              <a:buNone/>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E2032F4-E902-43FF-83F5-209AB6B562C0}"/>
              </a:ext>
            </a:extLst>
          </p:cNvPr>
          <p:cNvSpPr>
            <a:spLocks noGrp="1"/>
          </p:cNvSpPr>
          <p:nvPr>
            <p:ph type="title"/>
          </p:nvPr>
        </p:nvSpPr>
        <p:spPr>
          <a:xfrm>
            <a:off x="1071154" y="1382458"/>
            <a:ext cx="9596846" cy="1295400"/>
          </a:xfrm>
        </p:spPr>
        <p:txBody>
          <a:bodyPr>
            <a:normAutofit fontScale="90000"/>
          </a:bodyPr>
          <a:lstStyle/>
          <a:p>
            <a:r>
              <a:rPr lang="en-US" altLang="en-US" dirty="0"/>
              <a:t>Governing Responsibilities</a:t>
            </a:r>
            <a:br>
              <a:rPr lang="en-US" altLang="en-US" dirty="0"/>
            </a:br>
            <a:r>
              <a:rPr lang="en-US" altLang="en-US" sz="2800" dirty="0"/>
              <a:t>A Board Orientation for NAIFA-</a:t>
            </a:r>
            <a:r>
              <a:rPr lang="en-US" altLang="en-US" sz="2800" dirty="0">
                <a:highlight>
                  <a:srgbClr val="FFFF00"/>
                </a:highlight>
              </a:rPr>
              <a:t>[Insert Chapter Name]</a:t>
            </a:r>
            <a:br>
              <a:rPr lang="en-US" altLang="en-US" sz="2800" dirty="0"/>
            </a:br>
            <a:r>
              <a:rPr lang="en-US" altLang="en-US" sz="1800" dirty="0">
                <a:highlight>
                  <a:srgbClr val="FFFF00"/>
                </a:highlight>
              </a:rPr>
              <a:t>[Insert Date]</a:t>
            </a:r>
            <a:endParaRPr lang="en-US" altLang="en-US" dirty="0">
              <a:highlight>
                <a:srgbClr val="FFFF00"/>
              </a:highlight>
            </a:endParaRPr>
          </a:p>
        </p:txBody>
      </p:sp>
      <p:pic>
        <p:nvPicPr>
          <p:cNvPr id="6147" name="Content Placeholder 4">
            <a:extLst>
              <a:ext uri="{FF2B5EF4-FFF2-40B4-BE49-F238E27FC236}">
                <a16:creationId xmlns:a16="http://schemas.microsoft.com/office/drawing/2014/main" id="{83635988-59B5-43EC-ACEC-F0FF8ECD479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981200" y="2644748"/>
            <a:ext cx="8229600" cy="3502025"/>
          </a:xfrm>
        </p:spPr>
      </p:pic>
      <p:sp>
        <p:nvSpPr>
          <p:cNvPr id="6148" name="Slide Number Placeholder 3">
            <a:extLst>
              <a:ext uri="{FF2B5EF4-FFF2-40B4-BE49-F238E27FC236}">
                <a16:creationId xmlns:a16="http://schemas.microsoft.com/office/drawing/2014/main" id="{7A09E9D3-FDFE-43DC-96A6-95F2FA294E6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89E6C37-4AAB-4127-98B6-3493E71F611F}" type="slidenum">
              <a:rPr lang="en-US" altLang="en-US">
                <a:latin typeface="Arial" panose="020B0604020202020204" pitchFamily="34" charset="0"/>
              </a:rPr>
              <a:pPr/>
              <a:t>2</a:t>
            </a:fld>
            <a:endParaRPr lang="en-US" altLang="en-US">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a:extLst>
              <a:ext uri="{FF2B5EF4-FFF2-40B4-BE49-F238E27FC236}">
                <a16:creationId xmlns:a16="http://schemas.microsoft.com/office/drawing/2014/main" id="{7E0D99DA-B29C-4515-8DA4-F6CD0FDC472A}"/>
              </a:ext>
            </a:extLst>
          </p:cNvPr>
          <p:cNvSpPr>
            <a:spLocks noGrp="1" noChangeArrowheads="1"/>
          </p:cNvSpPr>
          <p:nvPr>
            <p:ph type="title"/>
          </p:nvPr>
        </p:nvSpPr>
        <p:spPr>
          <a:xfrm>
            <a:off x="904777" y="1067595"/>
            <a:ext cx="8153400" cy="833437"/>
          </a:xfrm>
        </p:spPr>
        <p:txBody>
          <a:bodyPr>
            <a:noAutofit/>
          </a:bodyPr>
          <a:lstStyle/>
          <a:p>
            <a:pPr eaLnBrk="1" hangingPunct="1">
              <a:lnSpc>
                <a:spcPct val="80000"/>
              </a:lnSpc>
            </a:pPr>
            <a:br>
              <a:rPr lang="en-US" altLang="en-US" sz="4200" dirty="0">
                <a:latin typeface="+mj-lt"/>
              </a:rPr>
            </a:br>
            <a:r>
              <a:rPr lang="en-US" altLang="en-US" sz="4200" dirty="0">
                <a:latin typeface="+mj-lt"/>
              </a:rPr>
              <a:t>Fiduciary Principles</a:t>
            </a:r>
          </a:p>
        </p:txBody>
      </p:sp>
      <p:sp>
        <p:nvSpPr>
          <p:cNvPr id="39940" name="Rectangle 3">
            <a:extLst>
              <a:ext uri="{FF2B5EF4-FFF2-40B4-BE49-F238E27FC236}">
                <a16:creationId xmlns:a16="http://schemas.microsoft.com/office/drawing/2014/main" id="{2D14B6A4-6BBC-467D-A88A-959CEA8D12CA}"/>
              </a:ext>
            </a:extLst>
          </p:cNvPr>
          <p:cNvSpPr>
            <a:spLocks noGrp="1" noChangeArrowheads="1"/>
          </p:cNvSpPr>
          <p:nvPr>
            <p:ph idx="1"/>
          </p:nvPr>
        </p:nvSpPr>
        <p:spPr>
          <a:xfrm>
            <a:off x="904777" y="2196445"/>
            <a:ext cx="10382446" cy="4401206"/>
          </a:xfrm>
        </p:spPr>
        <p:txBody>
          <a:bodyPr>
            <a:normAutofit/>
          </a:bodyPr>
          <a:lstStyle/>
          <a:p>
            <a:pPr eaLnBrk="1" hangingPunct="1">
              <a:lnSpc>
                <a:spcPct val="70000"/>
              </a:lnSpc>
              <a:spcBef>
                <a:spcPct val="50000"/>
              </a:spcBef>
            </a:pPr>
            <a:r>
              <a:rPr lang="en-US" altLang="en-US" sz="2400" b="1" dirty="0">
                <a:latin typeface="+mn-lt"/>
              </a:rPr>
              <a:t>Duty of Care</a:t>
            </a:r>
            <a:endParaRPr lang="en-US" altLang="en-US" sz="2400" dirty="0">
              <a:latin typeface="+mn-lt"/>
            </a:endParaRPr>
          </a:p>
          <a:p>
            <a:pPr lvl="1" eaLnBrk="1" hangingPunct="1">
              <a:lnSpc>
                <a:spcPct val="70000"/>
              </a:lnSpc>
              <a:spcBef>
                <a:spcPct val="50000"/>
              </a:spcBef>
            </a:pPr>
            <a:r>
              <a:rPr lang="en-US" altLang="en-US" dirty="0">
                <a:latin typeface="+mn-lt"/>
              </a:rPr>
              <a:t>Good business judgment at all times.</a:t>
            </a:r>
          </a:p>
          <a:p>
            <a:pPr lvl="1" eaLnBrk="1" hangingPunct="1">
              <a:lnSpc>
                <a:spcPct val="70000"/>
              </a:lnSpc>
              <a:spcBef>
                <a:spcPct val="50000"/>
              </a:spcBef>
            </a:pPr>
            <a:r>
              <a:rPr lang="en-US" altLang="en-US" dirty="0">
                <a:latin typeface="+mn-lt"/>
              </a:rPr>
              <a:t>Due diligence in decision making.</a:t>
            </a:r>
          </a:p>
          <a:p>
            <a:pPr lvl="1" eaLnBrk="1" hangingPunct="1">
              <a:lnSpc>
                <a:spcPct val="70000"/>
              </a:lnSpc>
              <a:spcBef>
                <a:spcPct val="50000"/>
              </a:spcBef>
            </a:pPr>
            <a:r>
              <a:rPr lang="en-US" altLang="en-US" dirty="0">
                <a:latin typeface="+mn-lt"/>
              </a:rPr>
              <a:t>Ask the right questions.</a:t>
            </a:r>
          </a:p>
          <a:p>
            <a:pPr eaLnBrk="1" hangingPunct="1">
              <a:lnSpc>
                <a:spcPct val="70000"/>
              </a:lnSpc>
              <a:spcBef>
                <a:spcPct val="50000"/>
              </a:spcBef>
            </a:pPr>
            <a:r>
              <a:rPr lang="en-US" altLang="en-US" sz="2400" b="1" dirty="0">
                <a:latin typeface="+mn-lt"/>
              </a:rPr>
              <a:t>Duty of Loyalty</a:t>
            </a:r>
          </a:p>
          <a:p>
            <a:pPr lvl="1" eaLnBrk="1" hangingPunct="1">
              <a:spcBef>
                <a:spcPct val="50000"/>
              </a:spcBef>
            </a:pPr>
            <a:r>
              <a:rPr lang="en-US" altLang="en-US" dirty="0">
                <a:latin typeface="+mn-lt"/>
              </a:rPr>
              <a:t>Act in best interest of organization and membership. </a:t>
            </a:r>
          </a:p>
          <a:p>
            <a:pPr lvl="1" eaLnBrk="1" hangingPunct="1">
              <a:lnSpc>
                <a:spcPct val="70000"/>
              </a:lnSpc>
              <a:spcBef>
                <a:spcPct val="50000"/>
              </a:spcBef>
            </a:pPr>
            <a:r>
              <a:rPr lang="en-US" altLang="en-US" dirty="0">
                <a:latin typeface="+mn-lt"/>
              </a:rPr>
              <a:t>Avoid conflicts of interest and personal interests.</a:t>
            </a:r>
          </a:p>
          <a:p>
            <a:pPr eaLnBrk="1" hangingPunct="1">
              <a:lnSpc>
                <a:spcPct val="70000"/>
              </a:lnSpc>
              <a:spcBef>
                <a:spcPct val="50000"/>
              </a:spcBef>
            </a:pPr>
            <a:r>
              <a:rPr lang="en-US" altLang="en-US" sz="2400" b="1" dirty="0">
                <a:latin typeface="+mn-lt"/>
              </a:rPr>
              <a:t>Duty of Obedience</a:t>
            </a:r>
            <a:endParaRPr lang="en-US" altLang="en-US" sz="2400" dirty="0">
              <a:latin typeface="+mn-lt"/>
            </a:endParaRPr>
          </a:p>
          <a:p>
            <a:pPr lvl="1" eaLnBrk="1" hangingPunct="1">
              <a:lnSpc>
                <a:spcPct val="70000"/>
              </a:lnSpc>
              <a:spcBef>
                <a:spcPct val="50000"/>
              </a:spcBef>
            </a:pPr>
            <a:r>
              <a:rPr lang="en-US" altLang="en-US" dirty="0">
                <a:latin typeface="+mn-lt"/>
              </a:rPr>
              <a:t>Faithful to the mission and goals.</a:t>
            </a:r>
          </a:p>
          <a:p>
            <a:pPr lvl="1" eaLnBrk="1" hangingPunct="1">
              <a:lnSpc>
                <a:spcPct val="70000"/>
              </a:lnSpc>
              <a:spcBef>
                <a:spcPct val="50000"/>
              </a:spcBef>
            </a:pPr>
            <a:r>
              <a:rPr lang="en-US" altLang="en-US" dirty="0">
                <a:latin typeface="+mn-lt"/>
              </a:rPr>
              <a:t>Follow the governing documents.</a:t>
            </a:r>
          </a:p>
        </p:txBody>
      </p:sp>
      <p:sp>
        <p:nvSpPr>
          <p:cNvPr id="39938" name="Slide Number Placeholder 5">
            <a:extLst>
              <a:ext uri="{FF2B5EF4-FFF2-40B4-BE49-F238E27FC236}">
                <a16:creationId xmlns:a16="http://schemas.microsoft.com/office/drawing/2014/main" id="{6A564BD0-F303-4CFB-9BB5-372D64E420F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36CC05CB-13DE-4E28-98A2-1F3253E78A3F}" type="slidenum">
              <a:rPr lang="en-US" altLang="en-US" sz="1000"/>
              <a:pPr>
                <a:spcBef>
                  <a:spcPct val="0"/>
                </a:spcBef>
                <a:buClrTx/>
                <a:buSzTx/>
                <a:buFontTx/>
                <a:buNone/>
              </a:pPr>
              <a:t>20</a:t>
            </a:fld>
            <a:endParaRPr lang="en-US" altLang="en-US" sz="1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C18E9960-BE2C-4FC8-870F-C66280290429}"/>
              </a:ext>
            </a:extLst>
          </p:cNvPr>
          <p:cNvSpPr>
            <a:spLocks noGrp="1"/>
          </p:cNvSpPr>
          <p:nvPr>
            <p:ph type="title"/>
          </p:nvPr>
        </p:nvSpPr>
        <p:spPr>
          <a:xfrm>
            <a:off x="838200" y="1343328"/>
            <a:ext cx="10515600" cy="890825"/>
          </a:xfrm>
        </p:spPr>
        <p:txBody>
          <a:bodyPr>
            <a:normAutofit/>
          </a:bodyPr>
          <a:lstStyle/>
          <a:p>
            <a:r>
              <a:rPr lang="en-US" altLang="en-US" sz="4200" dirty="0"/>
              <a:t>Purpose of Management </a:t>
            </a:r>
            <a:r>
              <a:rPr lang="en-US" altLang="en-US" sz="4200" i="1" dirty="0"/>
              <a:t>(Staff)</a:t>
            </a:r>
          </a:p>
        </p:txBody>
      </p:sp>
      <p:sp>
        <p:nvSpPr>
          <p:cNvPr id="44035" name="Content Placeholder 2">
            <a:extLst>
              <a:ext uri="{FF2B5EF4-FFF2-40B4-BE49-F238E27FC236}">
                <a16:creationId xmlns:a16="http://schemas.microsoft.com/office/drawing/2014/main" id="{13B49B57-DC0A-48C3-BAFA-C1299CA25EB5}"/>
              </a:ext>
            </a:extLst>
          </p:cNvPr>
          <p:cNvSpPr>
            <a:spLocks noGrp="1"/>
          </p:cNvSpPr>
          <p:nvPr>
            <p:ph idx="1"/>
          </p:nvPr>
        </p:nvSpPr>
        <p:spPr>
          <a:xfrm>
            <a:off x="838200" y="2488676"/>
            <a:ext cx="10515600" cy="3688287"/>
          </a:xfrm>
        </p:spPr>
        <p:txBody>
          <a:bodyPr>
            <a:normAutofit/>
          </a:bodyPr>
          <a:lstStyle/>
          <a:p>
            <a:pPr>
              <a:lnSpc>
                <a:spcPct val="100000"/>
              </a:lnSpc>
              <a:spcBef>
                <a:spcPts val="1800"/>
              </a:spcBef>
            </a:pPr>
            <a:r>
              <a:rPr lang="en-US" altLang="en-US" sz="2400" dirty="0"/>
              <a:t>Execute the decisions of the Board.</a:t>
            </a:r>
          </a:p>
          <a:p>
            <a:pPr>
              <a:lnSpc>
                <a:spcPct val="100000"/>
              </a:lnSpc>
              <a:spcBef>
                <a:spcPts val="1800"/>
              </a:spcBef>
            </a:pPr>
            <a:r>
              <a:rPr lang="en-US" altLang="en-US" sz="2400" dirty="0"/>
              <a:t>Support volunteer efforts. </a:t>
            </a:r>
          </a:p>
          <a:p>
            <a:pPr>
              <a:lnSpc>
                <a:spcPct val="100000"/>
              </a:lnSpc>
              <a:spcBef>
                <a:spcPts val="1800"/>
              </a:spcBef>
            </a:pPr>
            <a:r>
              <a:rPr lang="en-US" altLang="en-US" sz="2400" dirty="0"/>
              <a:t>Administer daily details.</a:t>
            </a:r>
          </a:p>
          <a:p>
            <a:pPr>
              <a:lnSpc>
                <a:spcPct val="100000"/>
              </a:lnSpc>
              <a:spcBef>
                <a:spcPts val="1800"/>
              </a:spcBef>
            </a:pPr>
            <a:r>
              <a:rPr lang="en-US" altLang="en-US" sz="2400" dirty="0"/>
              <a:t>Monitor and report on progress.</a:t>
            </a:r>
          </a:p>
          <a:p>
            <a:pPr>
              <a:lnSpc>
                <a:spcPct val="100000"/>
              </a:lnSpc>
              <a:spcBef>
                <a:spcPts val="1800"/>
              </a:spcBef>
            </a:pPr>
            <a:r>
              <a:rPr lang="en-US" altLang="en-US" sz="2400" dirty="0"/>
              <a:t>Manage organizational affairs, personnel and property.</a:t>
            </a:r>
          </a:p>
          <a:p>
            <a:pPr>
              <a:lnSpc>
                <a:spcPct val="100000"/>
              </a:lnSpc>
              <a:spcBef>
                <a:spcPts val="1800"/>
              </a:spcBef>
            </a:pPr>
            <a:r>
              <a:rPr lang="en-US" altLang="en-US" sz="2400" dirty="0"/>
              <a:t>Official filings as necessary. </a:t>
            </a:r>
          </a:p>
        </p:txBody>
      </p:sp>
      <p:sp>
        <p:nvSpPr>
          <p:cNvPr id="44036" name="Slide Number Placeholder 3">
            <a:extLst>
              <a:ext uri="{FF2B5EF4-FFF2-40B4-BE49-F238E27FC236}">
                <a16:creationId xmlns:a16="http://schemas.microsoft.com/office/drawing/2014/main" id="{F3D27064-CAA8-49F0-9F2C-E2D47C499B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BFF24FE-4A1B-4DBB-9FDA-540DC491412D}" type="slidenum">
              <a:rPr lang="en-US" altLang="en-US">
                <a:latin typeface="Arial" panose="020B0604020202020204" pitchFamily="34" charset="0"/>
              </a:rPr>
              <a:pPr/>
              <a:t>21</a:t>
            </a:fld>
            <a:endParaRPr lang="en-US" altLang="en-US">
              <a:latin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A0E9CAA-57A9-4B0B-BDB6-01F81933EEE5}"/>
              </a:ext>
            </a:extLst>
          </p:cNvPr>
          <p:cNvSpPr txBox="1"/>
          <p:nvPr/>
        </p:nvSpPr>
        <p:spPr>
          <a:xfrm>
            <a:off x="0" y="1639889"/>
            <a:ext cx="12192000" cy="738664"/>
          </a:xfrm>
          <a:prstGeom prst="rect">
            <a:avLst/>
          </a:prstGeom>
          <a:solidFill>
            <a:schemeClr val="bg1">
              <a:lumMod val="75000"/>
            </a:schemeClr>
          </a:solidFill>
        </p:spPr>
        <p:txBody>
          <a:bodyPr wrap="square">
            <a:spAutoFit/>
          </a:bodyPr>
          <a:lstStyle/>
          <a:p>
            <a:pPr indent="627063" algn="ctr">
              <a:defRPr/>
            </a:pPr>
            <a:r>
              <a:rPr lang="en-US" sz="4200" b="1" dirty="0">
                <a:solidFill>
                  <a:srgbClr val="3A96DB"/>
                </a:solidFill>
                <a:latin typeface="+mj-lt"/>
              </a:rPr>
              <a:t>Board Responsibilities</a:t>
            </a:r>
          </a:p>
        </p:txBody>
      </p:sp>
      <p:sp>
        <p:nvSpPr>
          <p:cNvPr id="3" name="Rectangle 3">
            <a:extLst>
              <a:ext uri="{FF2B5EF4-FFF2-40B4-BE49-F238E27FC236}">
                <a16:creationId xmlns:a16="http://schemas.microsoft.com/office/drawing/2014/main" id="{3B79C513-E794-4F20-816C-48A68E1796CD}"/>
              </a:ext>
            </a:extLst>
          </p:cNvPr>
          <p:cNvSpPr txBox="1">
            <a:spLocks noChangeArrowheads="1"/>
          </p:cNvSpPr>
          <p:nvPr/>
        </p:nvSpPr>
        <p:spPr>
          <a:xfrm>
            <a:off x="933450" y="2600325"/>
            <a:ext cx="10382250" cy="3790950"/>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pPr>
            <a:r>
              <a:rPr lang="en-US" altLang="en-US" sz="2400" dirty="0"/>
              <a:t>Establish long-term </a:t>
            </a:r>
            <a:r>
              <a:rPr lang="en-US" altLang="en-US" sz="2400" u="sng" dirty="0"/>
              <a:t>strategic plan</a:t>
            </a:r>
            <a:r>
              <a:rPr lang="en-US" altLang="en-US" sz="2400" dirty="0"/>
              <a:t> (3-5 years) and shorter-term priorities to achieve.</a:t>
            </a:r>
          </a:p>
          <a:p>
            <a:pPr>
              <a:lnSpc>
                <a:spcPct val="110000"/>
              </a:lnSpc>
            </a:pPr>
            <a:r>
              <a:rPr lang="en-US" altLang="en-US" sz="2400" dirty="0"/>
              <a:t>Determine association </a:t>
            </a:r>
            <a:r>
              <a:rPr lang="en-US" altLang="en-US" sz="2400" u="sng" dirty="0"/>
              <a:t>policy and positions</a:t>
            </a:r>
            <a:r>
              <a:rPr lang="en-US" altLang="en-US" sz="2400" dirty="0"/>
              <a:t>.</a:t>
            </a:r>
          </a:p>
          <a:p>
            <a:pPr>
              <a:lnSpc>
                <a:spcPct val="110000"/>
              </a:lnSpc>
            </a:pPr>
            <a:r>
              <a:rPr lang="en-US" altLang="en-US" sz="2400" dirty="0"/>
              <a:t>Monitor </a:t>
            </a:r>
            <a:r>
              <a:rPr lang="en-US" altLang="en-US" sz="2400" u="sng" dirty="0"/>
              <a:t>resources</a:t>
            </a:r>
            <a:r>
              <a:rPr lang="en-US" altLang="en-US" sz="2400" dirty="0"/>
              <a:t> through budget process.</a:t>
            </a:r>
          </a:p>
          <a:p>
            <a:pPr>
              <a:lnSpc>
                <a:spcPct val="110000"/>
              </a:lnSpc>
            </a:pPr>
            <a:r>
              <a:rPr lang="en-US" altLang="en-US" sz="2400" dirty="0"/>
              <a:t>Ensure </a:t>
            </a:r>
            <a:r>
              <a:rPr lang="en-US" altLang="en-US" sz="2400" u="sng" dirty="0"/>
              <a:t>progress.</a:t>
            </a:r>
          </a:p>
          <a:p>
            <a:pPr>
              <a:lnSpc>
                <a:spcPct val="110000"/>
              </a:lnSpc>
            </a:pPr>
            <a:r>
              <a:rPr lang="en-US" altLang="en-US" sz="2400" u="sng" dirty="0"/>
              <a:t>Promote</a:t>
            </a:r>
            <a:r>
              <a:rPr lang="en-US" altLang="en-US" sz="2400" dirty="0"/>
              <a:t> the organization (as authorized).</a:t>
            </a:r>
          </a:p>
          <a:p>
            <a:pPr>
              <a:lnSpc>
                <a:spcPct val="110000"/>
              </a:lnSpc>
            </a:pPr>
            <a:r>
              <a:rPr lang="en-US" altLang="en-US" sz="2400" dirty="0"/>
              <a:t>Relationship with </a:t>
            </a:r>
            <a:r>
              <a:rPr lang="en-US" altLang="en-US" sz="2400" u="sng" dirty="0"/>
              <a:t>executive director, attorney and CPA</a:t>
            </a:r>
            <a:r>
              <a:rPr lang="en-US" altLang="en-US" sz="2400"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1026">
            <a:extLst>
              <a:ext uri="{FF2B5EF4-FFF2-40B4-BE49-F238E27FC236}">
                <a16:creationId xmlns:a16="http://schemas.microsoft.com/office/drawing/2014/main" id="{9225C4D7-8739-42C3-9FAD-599239961BA8}"/>
              </a:ext>
            </a:extLst>
          </p:cNvPr>
          <p:cNvSpPr>
            <a:spLocks noGrp="1" noChangeArrowheads="1"/>
          </p:cNvSpPr>
          <p:nvPr>
            <p:ph type="title"/>
          </p:nvPr>
        </p:nvSpPr>
        <p:spPr>
          <a:xfrm>
            <a:off x="690562" y="1328738"/>
            <a:ext cx="9615487" cy="914400"/>
          </a:xfrm>
        </p:spPr>
        <p:txBody>
          <a:bodyPr>
            <a:noAutofit/>
          </a:bodyPr>
          <a:lstStyle/>
          <a:p>
            <a:pPr eaLnBrk="1" hangingPunct="1"/>
            <a:r>
              <a:rPr lang="en-US" altLang="en-US" sz="4200" dirty="0">
                <a:latin typeface="+mj-lt"/>
              </a:rPr>
              <a:t>Expectations of Board Members</a:t>
            </a:r>
          </a:p>
        </p:txBody>
      </p:sp>
      <p:sp>
        <p:nvSpPr>
          <p:cNvPr id="51204" name="Rectangle 1027">
            <a:extLst>
              <a:ext uri="{FF2B5EF4-FFF2-40B4-BE49-F238E27FC236}">
                <a16:creationId xmlns:a16="http://schemas.microsoft.com/office/drawing/2014/main" id="{02D3240F-3D67-4CB9-BFDF-4EA87660E91E}"/>
              </a:ext>
            </a:extLst>
          </p:cNvPr>
          <p:cNvSpPr>
            <a:spLocks noGrp="1" noChangeArrowheads="1"/>
          </p:cNvSpPr>
          <p:nvPr>
            <p:ph idx="1"/>
          </p:nvPr>
        </p:nvSpPr>
        <p:spPr>
          <a:xfrm>
            <a:off x="690562" y="2243138"/>
            <a:ext cx="10663237" cy="3657600"/>
          </a:xfrm>
        </p:spPr>
        <p:txBody>
          <a:bodyPr>
            <a:normAutofit fontScale="25000" lnSpcReduction="20000"/>
          </a:bodyPr>
          <a:lstStyle/>
          <a:p>
            <a:pPr eaLnBrk="1" hangingPunct="1">
              <a:lnSpc>
                <a:spcPts val="3200"/>
              </a:lnSpc>
            </a:pPr>
            <a:r>
              <a:rPr lang="en-US" altLang="en-US" sz="9600" u="sng" dirty="0">
                <a:latin typeface="+mn-lt"/>
              </a:rPr>
              <a:t>Attend</a:t>
            </a:r>
            <a:r>
              <a:rPr lang="en-US" altLang="en-US" sz="9600" dirty="0">
                <a:latin typeface="+mn-lt"/>
              </a:rPr>
              <a:t> all board meetings.</a:t>
            </a:r>
          </a:p>
          <a:p>
            <a:pPr eaLnBrk="1" hangingPunct="1">
              <a:lnSpc>
                <a:spcPts val="3200"/>
              </a:lnSpc>
            </a:pPr>
            <a:r>
              <a:rPr lang="en-US" altLang="en-US" sz="9600" dirty="0">
                <a:latin typeface="+mn-lt"/>
              </a:rPr>
              <a:t>Start and end meetings </a:t>
            </a:r>
            <a:r>
              <a:rPr lang="en-US" altLang="en-US" sz="9600" u="sng" dirty="0">
                <a:latin typeface="+mn-lt"/>
              </a:rPr>
              <a:t>on time</a:t>
            </a:r>
            <a:r>
              <a:rPr lang="en-US" altLang="en-US" sz="9600" dirty="0">
                <a:latin typeface="+mn-lt"/>
              </a:rPr>
              <a:t>.</a:t>
            </a:r>
          </a:p>
          <a:p>
            <a:pPr eaLnBrk="1" hangingPunct="1">
              <a:lnSpc>
                <a:spcPts val="3200"/>
              </a:lnSpc>
            </a:pPr>
            <a:r>
              <a:rPr lang="en-US" altLang="en-US" sz="9600" dirty="0">
                <a:latin typeface="+mn-lt"/>
              </a:rPr>
              <a:t>Study and understand the </a:t>
            </a:r>
            <a:r>
              <a:rPr lang="en-US" altLang="en-US" sz="9600" u="sng" dirty="0">
                <a:latin typeface="+mn-lt"/>
              </a:rPr>
              <a:t>mission statement, bylaws, strategic plan and Board Manual</a:t>
            </a:r>
            <a:r>
              <a:rPr lang="en-US" altLang="en-US" sz="9600" dirty="0">
                <a:latin typeface="+mn-lt"/>
              </a:rPr>
              <a:t>.</a:t>
            </a:r>
          </a:p>
          <a:p>
            <a:pPr eaLnBrk="1" hangingPunct="1">
              <a:lnSpc>
                <a:spcPts val="3200"/>
              </a:lnSpc>
            </a:pPr>
            <a:r>
              <a:rPr lang="en-US" altLang="en-US" sz="9600" dirty="0">
                <a:latin typeface="+mn-lt"/>
              </a:rPr>
              <a:t>Prepare by reviewing the agenda and supporting documents.</a:t>
            </a:r>
          </a:p>
          <a:p>
            <a:pPr eaLnBrk="1" hangingPunct="1">
              <a:lnSpc>
                <a:spcPts val="3200"/>
              </a:lnSpc>
            </a:pPr>
            <a:r>
              <a:rPr lang="en-US" altLang="en-US" sz="9600" dirty="0">
                <a:latin typeface="+mn-lt"/>
              </a:rPr>
              <a:t>Stick to established agendas.</a:t>
            </a:r>
          </a:p>
          <a:p>
            <a:pPr eaLnBrk="1" hangingPunct="1">
              <a:lnSpc>
                <a:spcPts val="3200"/>
              </a:lnSpc>
            </a:pPr>
            <a:r>
              <a:rPr lang="en-US" altLang="en-US" sz="9600" dirty="0">
                <a:latin typeface="+mn-lt"/>
              </a:rPr>
              <a:t>Treat information and discussions as “</a:t>
            </a:r>
            <a:r>
              <a:rPr lang="en-US" altLang="en-US" sz="9600" u="sng" dirty="0">
                <a:latin typeface="+mn-lt"/>
              </a:rPr>
              <a:t>confidential.</a:t>
            </a:r>
            <a:r>
              <a:rPr lang="en-US" altLang="en-US" sz="9600" dirty="0">
                <a:latin typeface="+mn-lt"/>
              </a:rPr>
              <a:t>”</a:t>
            </a:r>
          </a:p>
          <a:p>
            <a:pPr eaLnBrk="1" hangingPunct="1">
              <a:lnSpc>
                <a:spcPts val="3200"/>
              </a:lnSpc>
            </a:pPr>
            <a:r>
              <a:rPr lang="en-US" altLang="en-US" sz="9600" dirty="0">
                <a:latin typeface="+mn-lt"/>
              </a:rPr>
              <a:t>Be </a:t>
            </a:r>
            <a:r>
              <a:rPr lang="en-US" altLang="en-US" sz="9600" u="sng" dirty="0">
                <a:latin typeface="+mn-lt"/>
              </a:rPr>
              <a:t>respectful</a:t>
            </a:r>
            <a:r>
              <a:rPr lang="en-US" altLang="en-US" sz="9600" dirty="0">
                <a:latin typeface="+mn-lt"/>
              </a:rPr>
              <a:t> of people and ideas.</a:t>
            </a:r>
          </a:p>
          <a:p>
            <a:pPr eaLnBrk="1" hangingPunct="1">
              <a:lnSpc>
                <a:spcPct val="90000"/>
              </a:lnSpc>
            </a:pPr>
            <a:endParaRPr lang="en-US" altLang="en-US" sz="2400" dirty="0">
              <a:latin typeface="Tahoma" panose="020B0604030504040204" pitchFamily="34" charset="0"/>
            </a:endParaRPr>
          </a:p>
        </p:txBody>
      </p:sp>
      <p:sp>
        <p:nvSpPr>
          <p:cNvPr id="51202" name="Slide Number Placeholder 5">
            <a:extLst>
              <a:ext uri="{FF2B5EF4-FFF2-40B4-BE49-F238E27FC236}">
                <a16:creationId xmlns:a16="http://schemas.microsoft.com/office/drawing/2014/main" id="{2C36DFD7-0F92-4FB6-A8F4-474A60053F5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158426D7-5235-4398-95AE-BDA9C7C8CEE6}" type="slidenum">
              <a:rPr lang="en-US" altLang="en-US" sz="1000"/>
              <a:pPr>
                <a:spcBef>
                  <a:spcPct val="0"/>
                </a:spcBef>
                <a:buClrTx/>
                <a:buSzTx/>
                <a:buFontTx/>
                <a:buNone/>
              </a:pPr>
              <a:t>23</a:t>
            </a:fld>
            <a:endParaRPr lang="en-US" altLang="en-US" sz="1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1026">
            <a:extLst>
              <a:ext uri="{FF2B5EF4-FFF2-40B4-BE49-F238E27FC236}">
                <a16:creationId xmlns:a16="http://schemas.microsoft.com/office/drawing/2014/main" id="{9225C4D7-8739-42C3-9FAD-599239961BA8}"/>
              </a:ext>
            </a:extLst>
          </p:cNvPr>
          <p:cNvSpPr>
            <a:spLocks noGrp="1" noChangeArrowheads="1"/>
          </p:cNvSpPr>
          <p:nvPr>
            <p:ph type="title"/>
          </p:nvPr>
        </p:nvSpPr>
        <p:spPr>
          <a:xfrm>
            <a:off x="661988" y="1328738"/>
            <a:ext cx="10691812" cy="914400"/>
          </a:xfrm>
        </p:spPr>
        <p:txBody>
          <a:bodyPr>
            <a:noAutofit/>
          </a:bodyPr>
          <a:lstStyle/>
          <a:p>
            <a:pPr eaLnBrk="1" hangingPunct="1"/>
            <a:r>
              <a:rPr lang="en-US" altLang="en-US" sz="4200" dirty="0">
                <a:latin typeface="+mj-lt"/>
              </a:rPr>
              <a:t>Expectations of Board Members </a:t>
            </a:r>
            <a:r>
              <a:rPr lang="en-US" altLang="en-US" sz="4200" i="1" dirty="0">
                <a:latin typeface="+mj-lt"/>
              </a:rPr>
              <a:t>(continued)</a:t>
            </a:r>
            <a:endParaRPr lang="en-US" altLang="en-US" sz="4200" dirty="0">
              <a:latin typeface="+mj-lt"/>
            </a:endParaRPr>
          </a:p>
        </p:txBody>
      </p:sp>
      <p:sp>
        <p:nvSpPr>
          <p:cNvPr id="51204" name="Rectangle 1027">
            <a:extLst>
              <a:ext uri="{FF2B5EF4-FFF2-40B4-BE49-F238E27FC236}">
                <a16:creationId xmlns:a16="http://schemas.microsoft.com/office/drawing/2014/main" id="{02D3240F-3D67-4CB9-BFDF-4EA87660E91E}"/>
              </a:ext>
            </a:extLst>
          </p:cNvPr>
          <p:cNvSpPr>
            <a:spLocks noGrp="1" noChangeArrowheads="1"/>
          </p:cNvSpPr>
          <p:nvPr>
            <p:ph idx="1"/>
          </p:nvPr>
        </p:nvSpPr>
        <p:spPr>
          <a:xfrm>
            <a:off x="661988" y="2462213"/>
            <a:ext cx="10282237" cy="3652837"/>
          </a:xfrm>
        </p:spPr>
        <p:txBody>
          <a:bodyPr/>
          <a:lstStyle/>
          <a:p>
            <a:pPr eaLnBrk="1" hangingPunct="1">
              <a:lnSpc>
                <a:spcPts val="3200"/>
              </a:lnSpc>
            </a:pPr>
            <a:r>
              <a:rPr lang="en-US" altLang="en-US" sz="2400" u="sng" dirty="0">
                <a:latin typeface="+mn-lt"/>
              </a:rPr>
              <a:t>Promote</a:t>
            </a:r>
            <a:r>
              <a:rPr lang="en-US" altLang="en-US" sz="2400" dirty="0">
                <a:latin typeface="+mn-lt"/>
              </a:rPr>
              <a:t> our organization to others. </a:t>
            </a:r>
            <a:r>
              <a:rPr lang="en-US" altLang="en-US" sz="2400" i="1" dirty="0">
                <a:latin typeface="+mn-lt"/>
              </a:rPr>
              <a:t>(Though you cannot speak for the organization without authority.)</a:t>
            </a:r>
          </a:p>
          <a:p>
            <a:pPr eaLnBrk="1" hangingPunct="1">
              <a:lnSpc>
                <a:spcPts val="3200"/>
              </a:lnSpc>
            </a:pPr>
            <a:r>
              <a:rPr lang="en-US" altLang="en-US" sz="2400" dirty="0">
                <a:latin typeface="+mn-lt"/>
              </a:rPr>
              <a:t>Recruit </a:t>
            </a:r>
            <a:r>
              <a:rPr lang="en-US" altLang="en-US" sz="2400" u="sng" dirty="0">
                <a:latin typeface="+mn-lt"/>
              </a:rPr>
              <a:t>future leaders</a:t>
            </a:r>
            <a:r>
              <a:rPr lang="en-US" altLang="en-US" sz="2400" dirty="0">
                <a:latin typeface="+mn-lt"/>
              </a:rPr>
              <a:t>.</a:t>
            </a:r>
          </a:p>
          <a:p>
            <a:pPr eaLnBrk="1" hangingPunct="1">
              <a:lnSpc>
                <a:spcPts val="3200"/>
              </a:lnSpc>
            </a:pPr>
            <a:r>
              <a:rPr lang="en-US" altLang="en-US" sz="2400" dirty="0">
                <a:latin typeface="+mn-lt"/>
              </a:rPr>
              <a:t>Stay current on </a:t>
            </a:r>
            <a:r>
              <a:rPr lang="en-US" altLang="en-US" sz="2400" u="sng" dirty="0">
                <a:latin typeface="+mn-lt"/>
              </a:rPr>
              <a:t>issues and trends</a:t>
            </a:r>
            <a:r>
              <a:rPr lang="en-US" altLang="en-US" sz="2400" dirty="0">
                <a:latin typeface="+mn-lt"/>
              </a:rPr>
              <a:t> impacting the organization and the membership.</a:t>
            </a:r>
          </a:p>
          <a:p>
            <a:pPr eaLnBrk="1" hangingPunct="1">
              <a:lnSpc>
                <a:spcPts val="3200"/>
              </a:lnSpc>
            </a:pPr>
            <a:r>
              <a:rPr lang="en-US" altLang="en-US" sz="2400" u="sng" dirty="0">
                <a:latin typeface="+mn-lt"/>
              </a:rPr>
              <a:t>Volunteer</a:t>
            </a:r>
            <a:r>
              <a:rPr lang="en-US" altLang="en-US" sz="2400" dirty="0">
                <a:latin typeface="+mn-lt"/>
              </a:rPr>
              <a:t> for committees and other activities.</a:t>
            </a:r>
          </a:p>
          <a:p>
            <a:pPr eaLnBrk="1" hangingPunct="1">
              <a:lnSpc>
                <a:spcPts val="3200"/>
              </a:lnSpc>
            </a:pPr>
            <a:r>
              <a:rPr lang="en-US" altLang="en-US" sz="2400" u="sng" dirty="0">
                <a:latin typeface="+mn-lt"/>
              </a:rPr>
              <a:t>Communicate</a:t>
            </a:r>
            <a:r>
              <a:rPr lang="en-US" altLang="en-US" sz="2400" dirty="0">
                <a:latin typeface="+mn-lt"/>
              </a:rPr>
              <a:t> with staff for needed information and assistance.</a:t>
            </a:r>
          </a:p>
        </p:txBody>
      </p:sp>
      <p:sp>
        <p:nvSpPr>
          <p:cNvPr id="51202" name="Slide Number Placeholder 5">
            <a:extLst>
              <a:ext uri="{FF2B5EF4-FFF2-40B4-BE49-F238E27FC236}">
                <a16:creationId xmlns:a16="http://schemas.microsoft.com/office/drawing/2014/main" id="{2C36DFD7-0F92-4FB6-A8F4-474A60053F5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158426D7-5235-4398-95AE-BDA9C7C8CEE6}" type="slidenum">
              <a:rPr lang="en-US" altLang="en-US" sz="1000"/>
              <a:pPr>
                <a:spcBef>
                  <a:spcPct val="0"/>
                </a:spcBef>
                <a:buClrTx/>
                <a:buSzTx/>
                <a:buFontTx/>
                <a:buNone/>
              </a:pPr>
              <a:t>24</a:t>
            </a:fld>
            <a:endParaRPr lang="en-US" altLang="en-US" sz="1000"/>
          </a:p>
        </p:txBody>
      </p:sp>
    </p:spTree>
    <p:extLst>
      <p:ext uri="{BB962C8B-B14F-4D97-AF65-F5344CB8AC3E}">
        <p14:creationId xmlns:p14="http://schemas.microsoft.com/office/powerpoint/2010/main" val="4279012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a:extLst>
              <a:ext uri="{FF2B5EF4-FFF2-40B4-BE49-F238E27FC236}">
                <a16:creationId xmlns:a16="http://schemas.microsoft.com/office/drawing/2014/main" id="{2704AA4B-B506-4417-8E93-B595CB68F0DC}"/>
              </a:ext>
            </a:extLst>
          </p:cNvPr>
          <p:cNvSpPr>
            <a:spLocks noGrp="1" noChangeArrowheads="1"/>
          </p:cNvSpPr>
          <p:nvPr>
            <p:ph type="title"/>
          </p:nvPr>
        </p:nvSpPr>
        <p:spPr>
          <a:xfrm>
            <a:off x="762000" y="1359432"/>
            <a:ext cx="10515600" cy="1031343"/>
          </a:xfrm>
        </p:spPr>
        <p:txBody>
          <a:bodyPr>
            <a:normAutofit/>
          </a:bodyPr>
          <a:lstStyle/>
          <a:p>
            <a:pPr eaLnBrk="1" hangingPunct="1"/>
            <a:r>
              <a:rPr lang="en-US" altLang="en-US" sz="4200" dirty="0">
                <a:latin typeface="+mj-lt"/>
              </a:rPr>
              <a:t>The Executive Committee</a:t>
            </a:r>
          </a:p>
        </p:txBody>
      </p:sp>
      <p:sp>
        <p:nvSpPr>
          <p:cNvPr id="55300" name="Rectangle 3">
            <a:extLst>
              <a:ext uri="{FF2B5EF4-FFF2-40B4-BE49-F238E27FC236}">
                <a16:creationId xmlns:a16="http://schemas.microsoft.com/office/drawing/2014/main" id="{3B2E4A39-0353-415E-872C-B67F7D8BA7BB}"/>
              </a:ext>
            </a:extLst>
          </p:cNvPr>
          <p:cNvSpPr>
            <a:spLocks noGrp="1" noChangeArrowheads="1"/>
          </p:cNvSpPr>
          <p:nvPr>
            <p:ph idx="1"/>
          </p:nvPr>
        </p:nvSpPr>
        <p:spPr>
          <a:xfrm>
            <a:off x="762000" y="2524124"/>
            <a:ext cx="9467850" cy="3660775"/>
          </a:xfrm>
        </p:spPr>
        <p:txBody>
          <a:bodyPr>
            <a:normAutofit lnSpcReduction="10000"/>
          </a:bodyPr>
          <a:lstStyle/>
          <a:p>
            <a:pPr eaLnBrk="1" hangingPunct="1">
              <a:lnSpc>
                <a:spcPct val="110000"/>
              </a:lnSpc>
            </a:pPr>
            <a:r>
              <a:rPr lang="en-US" altLang="en-US" sz="2400" u="sng" dirty="0">
                <a:latin typeface="+mn-lt"/>
              </a:rPr>
              <a:t>Authorized by the bylaws</a:t>
            </a:r>
            <a:r>
              <a:rPr lang="en-US" altLang="en-US" sz="2400" dirty="0">
                <a:latin typeface="+mn-lt"/>
              </a:rPr>
              <a:t> to make time-sensitive decisions between meetings of the board.</a:t>
            </a:r>
            <a:br>
              <a:rPr lang="en-US" altLang="en-US" sz="2400" dirty="0">
                <a:latin typeface="+mn-lt"/>
              </a:rPr>
            </a:br>
            <a:endParaRPr lang="en-US" altLang="en-US" sz="2400" dirty="0">
              <a:latin typeface="+mn-lt"/>
            </a:endParaRPr>
          </a:p>
          <a:p>
            <a:pPr eaLnBrk="1" hangingPunct="1">
              <a:lnSpc>
                <a:spcPct val="110000"/>
              </a:lnSpc>
            </a:pPr>
            <a:r>
              <a:rPr lang="en-US" altLang="en-US" sz="2400" dirty="0">
                <a:latin typeface="+mn-lt"/>
              </a:rPr>
              <a:t>Generally, includes the </a:t>
            </a:r>
            <a:r>
              <a:rPr lang="en-US" altLang="en-US" sz="2400" u="sng" dirty="0">
                <a:latin typeface="+mn-lt"/>
              </a:rPr>
              <a:t>Officers</a:t>
            </a:r>
            <a:r>
              <a:rPr lang="en-US" altLang="en-US" sz="2400" dirty="0">
                <a:latin typeface="+mn-lt"/>
              </a:rPr>
              <a:t>.</a:t>
            </a:r>
            <a:br>
              <a:rPr lang="en-US" altLang="en-US" sz="2400" dirty="0">
                <a:latin typeface="+mn-lt"/>
              </a:rPr>
            </a:br>
            <a:endParaRPr lang="en-US" altLang="en-US" sz="2400" dirty="0">
              <a:latin typeface="+mn-lt"/>
            </a:endParaRPr>
          </a:p>
          <a:p>
            <a:pPr eaLnBrk="1" hangingPunct="1">
              <a:lnSpc>
                <a:spcPct val="110000"/>
              </a:lnSpc>
            </a:pPr>
            <a:r>
              <a:rPr lang="en-US" altLang="en-US" sz="2400" u="sng" dirty="0">
                <a:latin typeface="+mn-lt"/>
              </a:rPr>
              <a:t>Should not usurp authority</a:t>
            </a:r>
            <a:r>
              <a:rPr lang="en-US" altLang="en-US" sz="2400" dirty="0">
                <a:latin typeface="+mn-lt"/>
              </a:rPr>
              <a:t> of the board.</a:t>
            </a:r>
            <a:br>
              <a:rPr lang="en-US" altLang="en-US" sz="2400" dirty="0">
                <a:latin typeface="+mn-lt"/>
              </a:rPr>
            </a:br>
            <a:endParaRPr lang="en-US" altLang="en-US" sz="2400" dirty="0">
              <a:latin typeface="+mn-lt"/>
            </a:endParaRPr>
          </a:p>
          <a:p>
            <a:pPr eaLnBrk="1" hangingPunct="1">
              <a:lnSpc>
                <a:spcPct val="110000"/>
              </a:lnSpc>
            </a:pPr>
            <a:r>
              <a:rPr lang="en-US" altLang="en-US" sz="2400" dirty="0">
                <a:latin typeface="+mn-lt"/>
              </a:rPr>
              <a:t>Actions are </a:t>
            </a:r>
            <a:r>
              <a:rPr lang="en-US" altLang="en-US" sz="2400" u="sng" dirty="0">
                <a:latin typeface="+mn-lt"/>
              </a:rPr>
              <a:t>reported to the full board</a:t>
            </a:r>
            <a:r>
              <a:rPr lang="en-US" altLang="en-US" sz="2400" dirty="0">
                <a:latin typeface="+mn-lt"/>
              </a:rPr>
              <a:t>.  </a:t>
            </a:r>
          </a:p>
          <a:p>
            <a:pPr eaLnBrk="1" hangingPunct="1">
              <a:lnSpc>
                <a:spcPct val="110000"/>
              </a:lnSpc>
              <a:buFont typeface="Wingdings" panose="05000000000000000000" pitchFamily="2" charset="2"/>
              <a:buNone/>
            </a:pPr>
            <a:endParaRPr lang="en-US" altLang="en-US" sz="2400" dirty="0">
              <a:latin typeface="Tahoma" panose="020B0604030504040204" pitchFamily="34" charset="0"/>
            </a:endParaRPr>
          </a:p>
        </p:txBody>
      </p:sp>
      <p:sp>
        <p:nvSpPr>
          <p:cNvPr id="55298" name="Slide Number Placeholder 5">
            <a:extLst>
              <a:ext uri="{FF2B5EF4-FFF2-40B4-BE49-F238E27FC236}">
                <a16:creationId xmlns:a16="http://schemas.microsoft.com/office/drawing/2014/main" id="{AE93EACB-EC63-4383-A1D1-EC552C3FE6E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EE2967C2-D010-45BF-B708-D95FD56CFFE0}" type="slidenum">
              <a:rPr lang="en-US" altLang="en-US" sz="1000"/>
              <a:pPr>
                <a:spcBef>
                  <a:spcPct val="0"/>
                </a:spcBef>
                <a:buClrTx/>
                <a:buSzTx/>
                <a:buFontTx/>
                <a:buNone/>
              </a:pPr>
              <a:t>25</a:t>
            </a:fld>
            <a:endParaRPr lang="en-US" altLang="en-US" sz="1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a:extLst>
              <a:ext uri="{FF2B5EF4-FFF2-40B4-BE49-F238E27FC236}">
                <a16:creationId xmlns:a16="http://schemas.microsoft.com/office/drawing/2014/main" id="{BFD7A010-0F8A-4964-98D1-B7636CDE5766}"/>
              </a:ext>
            </a:extLst>
          </p:cNvPr>
          <p:cNvSpPr>
            <a:spLocks noGrp="1" noChangeArrowheads="1"/>
          </p:cNvSpPr>
          <p:nvPr>
            <p:ph type="title"/>
          </p:nvPr>
        </p:nvSpPr>
        <p:spPr>
          <a:xfrm>
            <a:off x="838200" y="1521357"/>
            <a:ext cx="10515600" cy="1069443"/>
          </a:xfrm>
        </p:spPr>
        <p:txBody>
          <a:bodyPr>
            <a:normAutofit/>
          </a:bodyPr>
          <a:lstStyle/>
          <a:p>
            <a:pPr eaLnBrk="1" hangingPunct="1"/>
            <a:r>
              <a:rPr lang="en-US" altLang="en-US" sz="4200" dirty="0">
                <a:latin typeface="+mj-lt"/>
              </a:rPr>
              <a:t>Financial Oversight </a:t>
            </a:r>
          </a:p>
        </p:txBody>
      </p:sp>
      <p:sp>
        <p:nvSpPr>
          <p:cNvPr id="58372" name="Rectangle 3">
            <a:extLst>
              <a:ext uri="{FF2B5EF4-FFF2-40B4-BE49-F238E27FC236}">
                <a16:creationId xmlns:a16="http://schemas.microsoft.com/office/drawing/2014/main" id="{DA3CFD7C-730A-49BE-BBCF-88245332A97D}"/>
              </a:ext>
            </a:extLst>
          </p:cNvPr>
          <p:cNvSpPr>
            <a:spLocks noGrp="1" noChangeArrowheads="1"/>
          </p:cNvSpPr>
          <p:nvPr>
            <p:ph idx="1"/>
          </p:nvPr>
        </p:nvSpPr>
        <p:spPr>
          <a:xfrm>
            <a:off x="838200" y="2590800"/>
            <a:ext cx="10515600" cy="3586163"/>
          </a:xfrm>
        </p:spPr>
        <p:txBody>
          <a:bodyPr>
            <a:normAutofit/>
          </a:bodyPr>
          <a:lstStyle/>
          <a:p>
            <a:pPr eaLnBrk="1" hangingPunct="1">
              <a:lnSpc>
                <a:spcPct val="150000"/>
              </a:lnSpc>
            </a:pPr>
            <a:r>
              <a:rPr lang="en-US" altLang="en-US" sz="2400" dirty="0">
                <a:latin typeface="+mn-lt"/>
              </a:rPr>
              <a:t>Protect all assets.</a:t>
            </a:r>
          </a:p>
          <a:p>
            <a:pPr eaLnBrk="1" hangingPunct="1">
              <a:lnSpc>
                <a:spcPct val="150000"/>
              </a:lnSpc>
            </a:pPr>
            <a:r>
              <a:rPr lang="en-US" altLang="en-US" sz="2400" dirty="0">
                <a:latin typeface="+mn-lt"/>
              </a:rPr>
              <a:t>Development and approval of annual budget. </a:t>
            </a:r>
          </a:p>
          <a:p>
            <a:pPr eaLnBrk="1" hangingPunct="1">
              <a:lnSpc>
                <a:spcPct val="150000"/>
              </a:lnSpc>
            </a:pPr>
            <a:r>
              <a:rPr lang="en-US" altLang="en-US" sz="2400" dirty="0">
                <a:latin typeface="+mn-lt"/>
              </a:rPr>
              <a:t>Review and “acceptance” of financial reports. </a:t>
            </a:r>
          </a:p>
          <a:p>
            <a:pPr eaLnBrk="1" hangingPunct="1">
              <a:lnSpc>
                <a:spcPct val="150000"/>
              </a:lnSpc>
            </a:pPr>
            <a:r>
              <a:rPr lang="en-US" altLang="en-US" sz="2400" dirty="0">
                <a:latin typeface="+mn-lt"/>
              </a:rPr>
              <a:t>Safeguards and an audit process in place. </a:t>
            </a:r>
          </a:p>
          <a:p>
            <a:pPr eaLnBrk="1" hangingPunct="1">
              <a:lnSpc>
                <a:spcPct val="150000"/>
              </a:lnSpc>
            </a:pPr>
            <a:r>
              <a:rPr lang="en-US" altLang="en-US" sz="2400" dirty="0">
                <a:latin typeface="+mn-lt"/>
              </a:rPr>
              <a:t>Review of IRS Form 990 prior to submission.</a:t>
            </a:r>
          </a:p>
        </p:txBody>
      </p:sp>
      <p:sp>
        <p:nvSpPr>
          <p:cNvPr id="58370" name="Slide Number Placeholder 5">
            <a:extLst>
              <a:ext uri="{FF2B5EF4-FFF2-40B4-BE49-F238E27FC236}">
                <a16:creationId xmlns:a16="http://schemas.microsoft.com/office/drawing/2014/main" id="{69713FCE-57D7-4BC5-B5F5-DF7CD6B1EA7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2C309520-A018-4C41-9671-20BA3C73AD50}" type="slidenum">
              <a:rPr lang="en-US" altLang="en-US" sz="1000"/>
              <a:pPr>
                <a:spcBef>
                  <a:spcPct val="0"/>
                </a:spcBef>
                <a:buClrTx/>
                <a:buSzTx/>
                <a:buFontTx/>
                <a:buNone/>
              </a:pPr>
              <a:t>26</a:t>
            </a:fld>
            <a:endParaRPr lang="en-US" altLang="en-US" sz="1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2">
            <a:extLst>
              <a:ext uri="{FF2B5EF4-FFF2-40B4-BE49-F238E27FC236}">
                <a16:creationId xmlns:a16="http://schemas.microsoft.com/office/drawing/2014/main" id="{9A9DB820-8D93-4802-99AB-B95175060D84}"/>
              </a:ext>
            </a:extLst>
          </p:cNvPr>
          <p:cNvSpPr>
            <a:spLocks noGrp="1" noChangeArrowheads="1"/>
          </p:cNvSpPr>
          <p:nvPr>
            <p:ph type="title"/>
          </p:nvPr>
        </p:nvSpPr>
        <p:spPr>
          <a:xfrm>
            <a:off x="838200" y="1330857"/>
            <a:ext cx="10515600" cy="993243"/>
          </a:xfrm>
        </p:spPr>
        <p:txBody>
          <a:bodyPr>
            <a:normAutofit/>
          </a:bodyPr>
          <a:lstStyle/>
          <a:p>
            <a:pPr eaLnBrk="1" hangingPunct="1"/>
            <a:r>
              <a:rPr lang="en-US" altLang="en-US" sz="4200" dirty="0">
                <a:latin typeface="+mj-lt"/>
              </a:rPr>
              <a:t>Recruiting Leaders</a:t>
            </a:r>
          </a:p>
        </p:txBody>
      </p:sp>
      <p:sp>
        <p:nvSpPr>
          <p:cNvPr id="60420" name="Rectangle 3">
            <a:extLst>
              <a:ext uri="{FF2B5EF4-FFF2-40B4-BE49-F238E27FC236}">
                <a16:creationId xmlns:a16="http://schemas.microsoft.com/office/drawing/2014/main" id="{5C8F9D1A-68F6-4CCE-B91B-FB8E891164AD}"/>
              </a:ext>
            </a:extLst>
          </p:cNvPr>
          <p:cNvSpPr>
            <a:spLocks noGrp="1" noChangeArrowheads="1"/>
          </p:cNvSpPr>
          <p:nvPr>
            <p:ph idx="1"/>
          </p:nvPr>
        </p:nvSpPr>
        <p:spPr>
          <a:xfrm>
            <a:off x="838200" y="2324100"/>
            <a:ext cx="10515600" cy="4234539"/>
          </a:xfrm>
        </p:spPr>
        <p:txBody>
          <a:bodyPr/>
          <a:lstStyle/>
          <a:p>
            <a:pPr eaLnBrk="1" hangingPunct="1">
              <a:lnSpc>
                <a:spcPts val="3400"/>
              </a:lnSpc>
            </a:pPr>
            <a:r>
              <a:rPr lang="en-US" altLang="en-US" sz="2400" u="sng" dirty="0">
                <a:latin typeface="+mn-lt"/>
              </a:rPr>
              <a:t>Identify</a:t>
            </a:r>
            <a:r>
              <a:rPr lang="en-US" altLang="en-US" sz="2400" dirty="0">
                <a:latin typeface="+mn-lt"/>
              </a:rPr>
              <a:t> and develop future leaders.</a:t>
            </a:r>
          </a:p>
          <a:p>
            <a:pPr eaLnBrk="1" hangingPunct="1">
              <a:lnSpc>
                <a:spcPts val="3400"/>
              </a:lnSpc>
            </a:pPr>
            <a:r>
              <a:rPr lang="en-US" altLang="en-US" sz="2400" dirty="0">
                <a:latin typeface="+mn-lt"/>
              </a:rPr>
              <a:t>Tremendous need for </a:t>
            </a:r>
            <a:r>
              <a:rPr lang="en-US" altLang="en-US" sz="2400" u="sng" dirty="0">
                <a:latin typeface="+mn-lt"/>
              </a:rPr>
              <a:t>diversity</a:t>
            </a:r>
            <a:r>
              <a:rPr lang="en-US" altLang="en-US" sz="2400" dirty="0">
                <a:latin typeface="+mn-lt"/>
              </a:rPr>
              <a:t> in thought, experience, location, products and personal characteristics.</a:t>
            </a:r>
          </a:p>
          <a:p>
            <a:pPr eaLnBrk="1" hangingPunct="1">
              <a:lnSpc>
                <a:spcPts val="3400"/>
              </a:lnSpc>
            </a:pPr>
            <a:r>
              <a:rPr lang="en-US" altLang="en-US" sz="2400" u="sng" dirty="0">
                <a:latin typeface="+mn-lt"/>
              </a:rPr>
              <a:t>Ask</a:t>
            </a:r>
            <a:r>
              <a:rPr lang="en-US" altLang="en-US" sz="2400" dirty="0">
                <a:latin typeface="+mn-lt"/>
              </a:rPr>
              <a:t> prospective leaders to serve or observe. </a:t>
            </a:r>
          </a:p>
          <a:p>
            <a:pPr eaLnBrk="1" hangingPunct="1">
              <a:lnSpc>
                <a:spcPts val="3400"/>
              </a:lnSpc>
            </a:pPr>
            <a:r>
              <a:rPr lang="en-US" altLang="en-US" sz="2400" u="sng" dirty="0">
                <a:latin typeface="+mn-lt"/>
              </a:rPr>
              <a:t>Nominating, or Governance Committee,</a:t>
            </a:r>
            <a:r>
              <a:rPr lang="en-US" altLang="en-US" sz="2400" dirty="0">
                <a:latin typeface="+mn-lt"/>
              </a:rPr>
              <a:t> plays a key role, as does every board member.</a:t>
            </a:r>
          </a:p>
          <a:p>
            <a:pPr eaLnBrk="1" hangingPunct="1">
              <a:lnSpc>
                <a:spcPts val="3400"/>
              </a:lnSpc>
            </a:pPr>
            <a:r>
              <a:rPr lang="en-US" altLang="en-US" sz="2400" dirty="0">
                <a:latin typeface="+mn-lt"/>
              </a:rPr>
              <a:t>Provide </a:t>
            </a:r>
            <a:r>
              <a:rPr lang="en-US" altLang="en-US" sz="2400" u="sng" dirty="0">
                <a:latin typeface="+mn-lt"/>
              </a:rPr>
              <a:t>education</a:t>
            </a:r>
            <a:r>
              <a:rPr lang="en-US" altLang="en-US" sz="2400" dirty="0">
                <a:latin typeface="+mn-lt"/>
              </a:rPr>
              <a:t> for future and evolving leaders. </a:t>
            </a:r>
          </a:p>
          <a:p>
            <a:pPr eaLnBrk="1" hangingPunct="1">
              <a:lnSpc>
                <a:spcPts val="3400"/>
              </a:lnSpc>
            </a:pPr>
            <a:r>
              <a:rPr lang="en-US" altLang="en-US" sz="2400" dirty="0">
                <a:latin typeface="+mn-lt"/>
              </a:rPr>
              <a:t>Create the ideal leadership </a:t>
            </a:r>
            <a:r>
              <a:rPr lang="en-US" altLang="en-US" sz="2400" u="sng" dirty="0">
                <a:latin typeface="+mn-lt"/>
              </a:rPr>
              <a:t>experience</a:t>
            </a:r>
            <a:r>
              <a:rPr lang="en-US" altLang="en-US" sz="2400" dirty="0">
                <a:latin typeface="+mn-lt"/>
              </a:rPr>
              <a:t>.</a:t>
            </a:r>
          </a:p>
        </p:txBody>
      </p:sp>
      <p:sp>
        <p:nvSpPr>
          <p:cNvPr id="60418" name="Slide Number Placeholder 5">
            <a:extLst>
              <a:ext uri="{FF2B5EF4-FFF2-40B4-BE49-F238E27FC236}">
                <a16:creationId xmlns:a16="http://schemas.microsoft.com/office/drawing/2014/main" id="{E7EAC6F9-AB9C-4A98-9101-E9268240775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5A693AA8-4283-476E-8005-C7DA4E24407D}" type="slidenum">
              <a:rPr lang="en-US" altLang="en-US" sz="1000"/>
              <a:pPr>
                <a:spcBef>
                  <a:spcPct val="0"/>
                </a:spcBef>
                <a:buClrTx/>
                <a:buSzTx/>
                <a:buFontTx/>
                <a:buNone/>
              </a:pPr>
              <a:t>27</a:t>
            </a:fld>
            <a:endParaRPr lang="en-US" altLang="en-US" sz="1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B12E3CD-6220-4ABB-A609-756781992A78}"/>
              </a:ext>
            </a:extLst>
          </p:cNvPr>
          <p:cNvSpPr txBox="1"/>
          <p:nvPr/>
        </p:nvSpPr>
        <p:spPr>
          <a:xfrm>
            <a:off x="0" y="1492932"/>
            <a:ext cx="12192000" cy="738664"/>
          </a:xfrm>
          <a:prstGeom prst="rect">
            <a:avLst/>
          </a:prstGeom>
          <a:solidFill>
            <a:schemeClr val="bg1">
              <a:lumMod val="75000"/>
            </a:schemeClr>
          </a:solidFill>
        </p:spPr>
        <p:txBody>
          <a:bodyPr wrap="square">
            <a:spAutoFit/>
          </a:bodyPr>
          <a:lstStyle/>
          <a:p>
            <a:pPr indent="627063" algn="ctr">
              <a:defRPr/>
            </a:pPr>
            <a:r>
              <a:rPr lang="en-US" sz="4200" b="1" dirty="0">
                <a:solidFill>
                  <a:srgbClr val="3A96DB"/>
                </a:solidFill>
                <a:latin typeface="+mj-lt"/>
              </a:rPr>
              <a:t>Board Meetings</a:t>
            </a:r>
          </a:p>
        </p:txBody>
      </p:sp>
      <p:sp>
        <p:nvSpPr>
          <p:cNvPr id="3" name="Rectangle 1027">
            <a:extLst>
              <a:ext uri="{FF2B5EF4-FFF2-40B4-BE49-F238E27FC236}">
                <a16:creationId xmlns:a16="http://schemas.microsoft.com/office/drawing/2014/main" id="{5C9A8E00-2ACE-4B1F-A8A9-2E641110A534}"/>
              </a:ext>
            </a:extLst>
          </p:cNvPr>
          <p:cNvSpPr txBox="1">
            <a:spLocks noChangeArrowheads="1"/>
          </p:cNvSpPr>
          <p:nvPr/>
        </p:nvSpPr>
        <p:spPr>
          <a:xfrm>
            <a:off x="838200" y="2524126"/>
            <a:ext cx="10515600" cy="4024720"/>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dirty="0"/>
              <a:t>Come Prepared</a:t>
            </a:r>
          </a:p>
          <a:p>
            <a:r>
              <a:rPr lang="en-US" altLang="en-US" sz="2400" dirty="0"/>
              <a:t>Have Fun, Relax</a:t>
            </a:r>
          </a:p>
          <a:p>
            <a:r>
              <a:rPr lang="en-US" altLang="en-US" sz="2400" dirty="0"/>
              <a:t>Open to Ideas and Learning</a:t>
            </a:r>
          </a:p>
          <a:p>
            <a:r>
              <a:rPr lang="en-US" altLang="en-US" sz="2400" dirty="0"/>
              <a:t>Ask Questions </a:t>
            </a:r>
          </a:p>
          <a:p>
            <a:r>
              <a:rPr lang="en-US" altLang="en-US" sz="2400" dirty="0"/>
              <a:t>Your Role is as a Director </a:t>
            </a:r>
            <a:r>
              <a:rPr lang="en-US" altLang="en-US" sz="2400" i="1" dirty="0"/>
              <a:t>(not personal)</a:t>
            </a:r>
          </a:p>
          <a:p>
            <a:r>
              <a:rPr lang="en-US" altLang="en-US" sz="2400" dirty="0"/>
              <a:t>Envision the Future </a:t>
            </a:r>
            <a:r>
              <a:rPr lang="en-US" altLang="en-US" sz="2400" i="1" dirty="0"/>
              <a:t>(long-term)</a:t>
            </a:r>
          </a:p>
          <a:p>
            <a:r>
              <a:rPr lang="en-US" altLang="en-US" sz="2400" dirty="0"/>
              <a:t>Respect People and Ideas</a:t>
            </a:r>
          </a:p>
          <a:p>
            <a:r>
              <a:rPr lang="en-US" altLang="en-US" sz="2400" dirty="0"/>
              <a:t>Arrive and End on Time </a:t>
            </a:r>
            <a:r>
              <a:rPr lang="en-US" altLang="en-US" sz="2400" i="1" dirty="0"/>
              <a:t>(Board Meetings will be held </a:t>
            </a:r>
            <a:r>
              <a:rPr lang="en-US" altLang="en-US" sz="2400" i="1" dirty="0">
                <a:highlight>
                  <a:srgbClr val="FFFF00"/>
                </a:highlight>
              </a:rPr>
              <a:t>[Insert Dates]</a:t>
            </a:r>
            <a:r>
              <a:rPr lang="en-US" altLang="en-US" sz="2400" i="1" dirty="0"/>
              <a:t> at </a:t>
            </a:r>
            <a:r>
              <a:rPr lang="en-US" altLang="en-US" sz="2400" i="1" dirty="0">
                <a:highlight>
                  <a:srgbClr val="FFFF00"/>
                </a:highlight>
              </a:rPr>
              <a:t>[Insert Time]</a:t>
            </a:r>
            <a:r>
              <a:rPr lang="en-US" altLang="en-US" sz="2400" i="1" dirty="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8C8AE13E-BB7D-4CF0-992C-325166BCB0AE}"/>
              </a:ext>
            </a:extLst>
          </p:cNvPr>
          <p:cNvSpPr>
            <a:spLocks noGrp="1"/>
          </p:cNvSpPr>
          <p:nvPr>
            <p:ph type="title"/>
          </p:nvPr>
        </p:nvSpPr>
        <p:spPr/>
        <p:txBody>
          <a:bodyPr>
            <a:normAutofit/>
          </a:bodyPr>
          <a:lstStyle/>
          <a:p>
            <a:r>
              <a:rPr lang="en-US" altLang="en-US" sz="4200" dirty="0"/>
              <a:t>Conflicts of Interest</a:t>
            </a:r>
          </a:p>
        </p:txBody>
      </p:sp>
      <p:sp>
        <p:nvSpPr>
          <p:cNvPr id="66563" name="Content Placeholder 2">
            <a:extLst>
              <a:ext uri="{FF2B5EF4-FFF2-40B4-BE49-F238E27FC236}">
                <a16:creationId xmlns:a16="http://schemas.microsoft.com/office/drawing/2014/main" id="{7C6439D5-B593-4B82-8DA3-84DB97481FEA}"/>
              </a:ext>
            </a:extLst>
          </p:cNvPr>
          <p:cNvSpPr>
            <a:spLocks noGrp="1"/>
          </p:cNvSpPr>
          <p:nvPr>
            <p:ph idx="1"/>
          </p:nvPr>
        </p:nvSpPr>
        <p:spPr/>
        <p:txBody>
          <a:bodyPr>
            <a:normAutofit/>
          </a:bodyPr>
          <a:lstStyle/>
          <a:p>
            <a:pPr marL="0" indent="0">
              <a:buNone/>
            </a:pPr>
            <a:r>
              <a:rPr lang="en-US" altLang="en-US" sz="2400" dirty="0"/>
              <a:t>The IRS expects directors to disclose conflicts of interest at least annually, as well as regularly and consistently.</a:t>
            </a:r>
          </a:p>
          <a:p>
            <a:pPr marL="0" indent="0">
              <a:buNone/>
            </a:pPr>
            <a:endParaRPr lang="en-US" altLang="en-US" sz="2400" dirty="0"/>
          </a:p>
          <a:p>
            <a:pPr marL="0" indent="0">
              <a:buNone/>
            </a:pPr>
            <a:r>
              <a:rPr lang="en-US" altLang="en-US" sz="2400" dirty="0"/>
              <a:t>The policy is suggested by the IRS. </a:t>
            </a:r>
          </a:p>
        </p:txBody>
      </p:sp>
      <p:sp>
        <p:nvSpPr>
          <p:cNvPr id="66564" name="Slide Number Placeholder 3">
            <a:extLst>
              <a:ext uri="{FF2B5EF4-FFF2-40B4-BE49-F238E27FC236}">
                <a16:creationId xmlns:a16="http://schemas.microsoft.com/office/drawing/2014/main" id="{0AB3BC3B-5A5D-4265-A6F9-1B0825B6E31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64A560C-92A1-4379-9F52-79D33B6EC5BD}" type="slidenum">
              <a:rPr lang="en-US" altLang="en-US">
                <a:latin typeface="Arial" panose="020B0604020202020204" pitchFamily="34" charset="0"/>
              </a:rPr>
              <a:pPr/>
              <a:t>29</a:t>
            </a:fld>
            <a:endParaRPr lang="en-US" altLang="en-US">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26">
            <a:extLst>
              <a:ext uri="{FF2B5EF4-FFF2-40B4-BE49-F238E27FC236}">
                <a16:creationId xmlns:a16="http://schemas.microsoft.com/office/drawing/2014/main" id="{10CCEF6B-5493-436C-B688-BA9D4263641C}"/>
              </a:ext>
            </a:extLst>
          </p:cNvPr>
          <p:cNvSpPr>
            <a:spLocks noGrp="1" noChangeArrowheads="1"/>
          </p:cNvSpPr>
          <p:nvPr>
            <p:ph type="title"/>
          </p:nvPr>
        </p:nvSpPr>
        <p:spPr>
          <a:xfrm>
            <a:off x="838200" y="1173956"/>
            <a:ext cx="10515600" cy="1325563"/>
          </a:xfrm>
        </p:spPr>
        <p:txBody>
          <a:bodyPr>
            <a:normAutofit/>
          </a:bodyPr>
          <a:lstStyle/>
          <a:p>
            <a:pPr eaLnBrk="1" hangingPunct="1"/>
            <a:r>
              <a:rPr lang="en-US" altLang="en-US" sz="4200" dirty="0">
                <a:latin typeface="+mj-lt"/>
              </a:rPr>
              <a:t>Purpose of Board Orientation</a:t>
            </a:r>
          </a:p>
        </p:txBody>
      </p:sp>
      <p:sp>
        <p:nvSpPr>
          <p:cNvPr id="10244" name="Rectangle 1027">
            <a:extLst>
              <a:ext uri="{FF2B5EF4-FFF2-40B4-BE49-F238E27FC236}">
                <a16:creationId xmlns:a16="http://schemas.microsoft.com/office/drawing/2014/main" id="{008EAAAD-8B4F-422D-9992-9C3CAA26FF17}"/>
              </a:ext>
            </a:extLst>
          </p:cNvPr>
          <p:cNvSpPr>
            <a:spLocks noGrp="1" noChangeArrowheads="1"/>
          </p:cNvSpPr>
          <p:nvPr>
            <p:ph idx="1"/>
          </p:nvPr>
        </p:nvSpPr>
        <p:spPr>
          <a:xfrm>
            <a:off x="838199" y="2499518"/>
            <a:ext cx="10615367" cy="3748881"/>
          </a:xfrm>
        </p:spPr>
        <p:txBody>
          <a:bodyPr>
            <a:normAutofit fontScale="92500" lnSpcReduction="20000"/>
          </a:bodyPr>
          <a:lstStyle/>
          <a:p>
            <a:pPr eaLnBrk="1" hangingPunct="1">
              <a:lnSpc>
                <a:spcPct val="150000"/>
              </a:lnSpc>
            </a:pPr>
            <a:r>
              <a:rPr lang="en-US" altLang="en-US" sz="2600" dirty="0">
                <a:latin typeface="+mn-lt"/>
              </a:rPr>
              <a:t>To understand </a:t>
            </a:r>
            <a:r>
              <a:rPr lang="en-US" altLang="en-US" sz="2600" b="1" dirty="0">
                <a:latin typeface="+mn-lt"/>
              </a:rPr>
              <a:t>governance and the governing documents. </a:t>
            </a:r>
          </a:p>
          <a:p>
            <a:pPr eaLnBrk="1" hangingPunct="1">
              <a:lnSpc>
                <a:spcPct val="150000"/>
              </a:lnSpc>
            </a:pPr>
            <a:r>
              <a:rPr lang="en-US" altLang="en-US" sz="2600" dirty="0">
                <a:latin typeface="+mn-lt"/>
              </a:rPr>
              <a:t>To understand staff’s </a:t>
            </a:r>
            <a:r>
              <a:rPr lang="en-US" altLang="en-US" sz="2600" b="1" dirty="0">
                <a:latin typeface="+mn-lt"/>
              </a:rPr>
              <a:t>management </a:t>
            </a:r>
            <a:r>
              <a:rPr lang="en-US" altLang="en-US" sz="2600" dirty="0">
                <a:latin typeface="+mn-lt"/>
              </a:rPr>
              <a:t>role.</a:t>
            </a:r>
          </a:p>
          <a:p>
            <a:pPr eaLnBrk="1" hangingPunct="1">
              <a:lnSpc>
                <a:spcPct val="150000"/>
              </a:lnSpc>
            </a:pPr>
            <a:r>
              <a:rPr lang="en-US" altLang="en-US" sz="2600" dirty="0">
                <a:latin typeface="+mn-lt"/>
              </a:rPr>
              <a:t>To focus on the </a:t>
            </a:r>
            <a:r>
              <a:rPr lang="en-US" altLang="en-US" sz="2600" b="1" dirty="0">
                <a:latin typeface="+mn-lt"/>
              </a:rPr>
              <a:t>strategic direction</a:t>
            </a:r>
            <a:r>
              <a:rPr lang="en-US" altLang="en-US" sz="2600" dirty="0">
                <a:latin typeface="+mn-lt"/>
              </a:rPr>
              <a:t>, mission and goals of the organization.</a:t>
            </a:r>
          </a:p>
          <a:p>
            <a:pPr eaLnBrk="1" hangingPunct="1">
              <a:lnSpc>
                <a:spcPct val="150000"/>
              </a:lnSpc>
            </a:pPr>
            <a:r>
              <a:rPr lang="en-US" altLang="en-US" sz="2600" b="1" dirty="0">
                <a:latin typeface="+mn-lt"/>
              </a:rPr>
              <a:t>Fiduciary</a:t>
            </a:r>
            <a:r>
              <a:rPr lang="en-US" altLang="en-US" sz="2600" dirty="0">
                <a:latin typeface="+mn-lt"/>
              </a:rPr>
              <a:t> duties; the trust of members in the board of directors. </a:t>
            </a:r>
          </a:p>
          <a:p>
            <a:pPr eaLnBrk="1" hangingPunct="1">
              <a:lnSpc>
                <a:spcPct val="150000"/>
              </a:lnSpc>
            </a:pPr>
            <a:r>
              <a:rPr lang="en-US" altLang="en-US" sz="2600" dirty="0">
                <a:latin typeface="+mn-lt"/>
              </a:rPr>
              <a:t>Awareness of the organization and its </a:t>
            </a:r>
            <a:r>
              <a:rPr lang="en-US" altLang="en-US" sz="2600" b="1" dirty="0">
                <a:latin typeface="+mn-lt"/>
              </a:rPr>
              <a:t>resources</a:t>
            </a:r>
            <a:r>
              <a:rPr lang="en-US" altLang="en-US" sz="2600" dirty="0">
                <a:latin typeface="+mn-lt"/>
              </a:rPr>
              <a:t> (finances and people).</a:t>
            </a:r>
          </a:p>
          <a:p>
            <a:pPr eaLnBrk="1" hangingPunct="1">
              <a:lnSpc>
                <a:spcPct val="150000"/>
              </a:lnSpc>
            </a:pPr>
            <a:r>
              <a:rPr lang="en-US" altLang="en-US" sz="2600" b="1" dirty="0">
                <a:latin typeface="+mn-lt"/>
              </a:rPr>
              <a:t>Risk</a:t>
            </a:r>
            <a:r>
              <a:rPr lang="en-US" altLang="en-US" sz="2600" dirty="0">
                <a:latin typeface="+mn-lt"/>
              </a:rPr>
              <a:t> awareness and avoidance. </a:t>
            </a:r>
          </a:p>
          <a:p>
            <a:pPr eaLnBrk="1" hangingPunct="1">
              <a:lnSpc>
                <a:spcPct val="90000"/>
              </a:lnSpc>
            </a:pPr>
            <a:endParaRPr lang="en-US" altLang="en-US" sz="2000" b="1" dirty="0">
              <a:latin typeface="Tahoma" panose="020B0604030504040204" pitchFamily="34" charset="0"/>
            </a:endParaRPr>
          </a:p>
        </p:txBody>
      </p:sp>
      <p:sp>
        <p:nvSpPr>
          <p:cNvPr id="10242" name="Slide Number Placeholder 5">
            <a:extLst>
              <a:ext uri="{FF2B5EF4-FFF2-40B4-BE49-F238E27FC236}">
                <a16:creationId xmlns:a16="http://schemas.microsoft.com/office/drawing/2014/main" id="{9237F9D1-22AB-4E8C-926D-219CD30073D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6AA5AE3D-16A3-4B83-8AE4-CECBA73E6F04}" type="slidenum">
              <a:rPr lang="en-US" altLang="en-US" sz="1000"/>
              <a:pPr>
                <a:spcBef>
                  <a:spcPct val="0"/>
                </a:spcBef>
                <a:buClrTx/>
                <a:buSzTx/>
                <a:buFontTx/>
                <a:buNone/>
              </a:pPr>
              <a:t>3</a:t>
            </a:fld>
            <a:endParaRPr lang="en-US" altLang="en-US" sz="1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2F48513C-2B88-45D4-BF0A-019B13035ABC}"/>
              </a:ext>
            </a:extLst>
          </p:cNvPr>
          <p:cNvSpPr>
            <a:spLocks noGrp="1"/>
          </p:cNvSpPr>
          <p:nvPr>
            <p:ph type="title"/>
          </p:nvPr>
        </p:nvSpPr>
        <p:spPr>
          <a:xfrm>
            <a:off x="838200" y="1308283"/>
            <a:ext cx="10515600" cy="1325563"/>
          </a:xfrm>
        </p:spPr>
        <p:txBody>
          <a:bodyPr>
            <a:normAutofit/>
          </a:bodyPr>
          <a:lstStyle/>
          <a:p>
            <a:r>
              <a:rPr lang="en-US" altLang="en-US" sz="4200" dirty="0"/>
              <a:t>Confidentiality</a:t>
            </a:r>
          </a:p>
        </p:txBody>
      </p:sp>
      <p:sp>
        <p:nvSpPr>
          <p:cNvPr id="67587" name="Content Placeholder 2">
            <a:extLst>
              <a:ext uri="{FF2B5EF4-FFF2-40B4-BE49-F238E27FC236}">
                <a16:creationId xmlns:a16="http://schemas.microsoft.com/office/drawing/2014/main" id="{209D2371-D8D5-4002-ACFD-B4456BCEF773}"/>
              </a:ext>
            </a:extLst>
          </p:cNvPr>
          <p:cNvSpPr>
            <a:spLocks noGrp="1"/>
          </p:cNvSpPr>
          <p:nvPr>
            <p:ph idx="1"/>
          </p:nvPr>
        </p:nvSpPr>
        <p:spPr>
          <a:xfrm>
            <a:off x="838200" y="2473234"/>
            <a:ext cx="10515600" cy="3703729"/>
          </a:xfrm>
        </p:spPr>
        <p:txBody>
          <a:bodyPr/>
          <a:lstStyle/>
          <a:p>
            <a:pPr marL="0" indent="0">
              <a:buNone/>
            </a:pPr>
            <a:r>
              <a:rPr lang="en-US" altLang="en-US" sz="2400" u="sng" dirty="0"/>
              <a:t>Meetings are a safe place for open discussions</a:t>
            </a:r>
            <a:r>
              <a:rPr lang="en-US" altLang="en-US" sz="2400" dirty="0"/>
              <a:t> without fear of information leaking.</a:t>
            </a:r>
          </a:p>
          <a:p>
            <a:pPr marL="0" indent="0">
              <a:buNone/>
            </a:pPr>
            <a:endParaRPr lang="en-US" altLang="en-US" sz="2400" dirty="0"/>
          </a:p>
          <a:p>
            <a:pPr marL="0" indent="0">
              <a:buNone/>
            </a:pPr>
            <a:r>
              <a:rPr lang="en-US" altLang="en-US" sz="2400" dirty="0"/>
              <a:t>Directors have </a:t>
            </a:r>
            <a:r>
              <a:rPr lang="en-US" altLang="en-US" sz="2400" u="sng" dirty="0"/>
              <a:t>authority</a:t>
            </a:r>
            <a:r>
              <a:rPr lang="en-US" altLang="en-US" sz="2400" dirty="0"/>
              <a:t> from </a:t>
            </a:r>
            <a:r>
              <a:rPr lang="en-US" altLang="en-US" sz="2400" u="sng" dirty="0"/>
              <a:t>gavel to gavel</a:t>
            </a:r>
            <a:r>
              <a:rPr lang="en-US" altLang="en-US" sz="2400" dirty="0"/>
              <a:t>, but they do not speak for the organization unless specifically asked or designated.</a:t>
            </a:r>
          </a:p>
          <a:p>
            <a:pPr marL="0" indent="0">
              <a:buNone/>
            </a:pPr>
            <a:endParaRPr lang="en-US" altLang="en-US" sz="2400" dirty="0"/>
          </a:p>
          <a:p>
            <a:pPr marL="0" indent="0">
              <a:buNone/>
            </a:pPr>
            <a:r>
              <a:rPr lang="en-US" altLang="en-US" sz="2400" dirty="0"/>
              <a:t>Do not usurp the </a:t>
            </a:r>
            <a:r>
              <a:rPr lang="en-US" altLang="en-US" sz="2400" u="sng" dirty="0"/>
              <a:t>chief elected officer’s authority</a:t>
            </a:r>
            <a:r>
              <a:rPr lang="en-US" altLang="en-US" sz="2400" dirty="0"/>
              <a:t> to speak for the organization. </a:t>
            </a:r>
          </a:p>
          <a:p>
            <a:pPr marL="0" indent="0">
              <a:buNone/>
            </a:pPr>
            <a:endParaRPr lang="en-US" altLang="en-US" dirty="0"/>
          </a:p>
          <a:p>
            <a:pPr marL="0" indent="0">
              <a:buNone/>
            </a:pPr>
            <a:endParaRPr lang="en-US" altLang="en-US" dirty="0"/>
          </a:p>
          <a:p>
            <a:pPr marL="0" indent="0">
              <a:buNone/>
            </a:pPr>
            <a:endParaRPr lang="en-US" altLang="en-US" dirty="0"/>
          </a:p>
          <a:p>
            <a:pPr marL="0" indent="0">
              <a:buNone/>
            </a:pPr>
            <a:endParaRPr lang="en-US" altLang="en-US" dirty="0"/>
          </a:p>
        </p:txBody>
      </p:sp>
      <p:sp>
        <p:nvSpPr>
          <p:cNvPr id="67588" name="Slide Number Placeholder 3">
            <a:extLst>
              <a:ext uri="{FF2B5EF4-FFF2-40B4-BE49-F238E27FC236}">
                <a16:creationId xmlns:a16="http://schemas.microsoft.com/office/drawing/2014/main" id="{DA2AE200-DF3C-4F91-98E0-E49443563F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8FEA544-E3F3-4EA9-8D8D-73D5273576B0}" type="slidenum">
              <a:rPr lang="en-US" altLang="en-US">
                <a:latin typeface="Arial" panose="020B0604020202020204" pitchFamily="34" charset="0"/>
              </a:rPr>
              <a:pPr/>
              <a:t>30</a:t>
            </a:fld>
            <a:endParaRPr lang="en-US" altLang="en-US">
              <a:latin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4676ECA8-12B0-4A86-9990-50BCBC73EA50}"/>
              </a:ext>
            </a:extLst>
          </p:cNvPr>
          <p:cNvSpPr>
            <a:spLocks noGrp="1"/>
          </p:cNvSpPr>
          <p:nvPr>
            <p:ph type="title"/>
          </p:nvPr>
        </p:nvSpPr>
        <p:spPr>
          <a:xfrm>
            <a:off x="838200" y="1460670"/>
            <a:ext cx="10515600" cy="1325563"/>
          </a:xfrm>
        </p:spPr>
        <p:txBody>
          <a:bodyPr>
            <a:normAutofit/>
          </a:bodyPr>
          <a:lstStyle/>
          <a:p>
            <a:r>
              <a:rPr lang="en-US" altLang="en-US" sz="4200" dirty="0"/>
              <a:t>Measuring Performance</a:t>
            </a:r>
          </a:p>
        </p:txBody>
      </p:sp>
      <p:sp>
        <p:nvSpPr>
          <p:cNvPr id="68611" name="Content Placeholder 2">
            <a:extLst>
              <a:ext uri="{FF2B5EF4-FFF2-40B4-BE49-F238E27FC236}">
                <a16:creationId xmlns:a16="http://schemas.microsoft.com/office/drawing/2014/main" id="{6FC67706-D7EA-492B-B398-79FF019B4276}"/>
              </a:ext>
            </a:extLst>
          </p:cNvPr>
          <p:cNvSpPr>
            <a:spLocks noGrp="1"/>
          </p:cNvSpPr>
          <p:nvPr>
            <p:ph idx="1"/>
          </p:nvPr>
        </p:nvSpPr>
        <p:spPr>
          <a:xfrm>
            <a:off x="838200" y="2786233"/>
            <a:ext cx="10515600" cy="3390730"/>
          </a:xfrm>
        </p:spPr>
        <p:txBody>
          <a:bodyPr>
            <a:normAutofit/>
          </a:bodyPr>
          <a:lstStyle/>
          <a:p>
            <a:r>
              <a:rPr lang="en-US" altLang="en-US" sz="2400" dirty="0"/>
              <a:t>Everything can be measured.  </a:t>
            </a:r>
          </a:p>
          <a:p>
            <a:endParaRPr lang="en-US" altLang="en-US" sz="2400" dirty="0"/>
          </a:p>
          <a:p>
            <a:r>
              <a:rPr lang="en-US" altLang="en-US" sz="2400" dirty="0"/>
              <a:t>When recommendations come before the board, be ready to ask, “</a:t>
            </a:r>
            <a:r>
              <a:rPr lang="en-US" altLang="en-US" sz="2400" i="1" dirty="0"/>
              <a:t>How will we measure and evaluate whether or not it is successful?”</a:t>
            </a:r>
            <a:br>
              <a:rPr lang="en-US" altLang="en-US" sz="2400" i="1" dirty="0"/>
            </a:br>
            <a:endParaRPr lang="en-US" altLang="en-US" sz="2400" i="1" dirty="0"/>
          </a:p>
          <a:p>
            <a:r>
              <a:rPr lang="en-US" altLang="en-US" sz="2400" dirty="0"/>
              <a:t>Integrate performance metrics into recommendations and motions. </a:t>
            </a:r>
          </a:p>
        </p:txBody>
      </p:sp>
      <p:sp>
        <p:nvSpPr>
          <p:cNvPr id="68612" name="Slide Number Placeholder 3">
            <a:extLst>
              <a:ext uri="{FF2B5EF4-FFF2-40B4-BE49-F238E27FC236}">
                <a16:creationId xmlns:a16="http://schemas.microsoft.com/office/drawing/2014/main" id="{76994E28-1E7E-4CCA-9F76-933BF99E7A5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D349C3E-05BA-498B-805B-470E94DE8CA3}" type="slidenum">
              <a:rPr lang="en-US" altLang="en-US">
                <a:latin typeface="Arial" panose="020B0604020202020204" pitchFamily="34" charset="0"/>
              </a:rPr>
              <a:pPr/>
              <a:t>31</a:t>
            </a:fld>
            <a:endParaRPr lang="en-US" altLang="en-US">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1026">
            <a:extLst>
              <a:ext uri="{FF2B5EF4-FFF2-40B4-BE49-F238E27FC236}">
                <a16:creationId xmlns:a16="http://schemas.microsoft.com/office/drawing/2014/main" id="{744CE596-99DC-4C92-AEFF-ECEFCE03D2BE}"/>
              </a:ext>
            </a:extLst>
          </p:cNvPr>
          <p:cNvSpPr>
            <a:spLocks noGrp="1" noChangeArrowheads="1"/>
          </p:cNvSpPr>
          <p:nvPr>
            <p:ph type="title"/>
          </p:nvPr>
        </p:nvSpPr>
        <p:spPr>
          <a:xfrm>
            <a:off x="838200" y="1399710"/>
            <a:ext cx="10515600" cy="786141"/>
          </a:xfrm>
        </p:spPr>
        <p:txBody>
          <a:bodyPr>
            <a:normAutofit/>
          </a:bodyPr>
          <a:lstStyle/>
          <a:p>
            <a:pPr eaLnBrk="1" hangingPunct="1"/>
            <a:r>
              <a:rPr lang="en-US" altLang="en-US" sz="4200" dirty="0">
                <a:latin typeface="+mj-lt"/>
              </a:rPr>
              <a:t>Board Meetings</a:t>
            </a:r>
          </a:p>
        </p:txBody>
      </p:sp>
      <p:sp>
        <p:nvSpPr>
          <p:cNvPr id="70660" name="Rectangle 1027">
            <a:extLst>
              <a:ext uri="{FF2B5EF4-FFF2-40B4-BE49-F238E27FC236}">
                <a16:creationId xmlns:a16="http://schemas.microsoft.com/office/drawing/2014/main" id="{48C7A73F-47BC-4703-8D30-12A2449E3B14}"/>
              </a:ext>
            </a:extLst>
          </p:cNvPr>
          <p:cNvSpPr>
            <a:spLocks noGrp="1" noChangeArrowheads="1"/>
          </p:cNvSpPr>
          <p:nvPr>
            <p:ph idx="1"/>
          </p:nvPr>
        </p:nvSpPr>
        <p:spPr>
          <a:xfrm>
            <a:off x="838199" y="2351313"/>
            <a:ext cx="10515599" cy="4173311"/>
          </a:xfrm>
        </p:spPr>
        <p:txBody>
          <a:bodyPr/>
          <a:lstStyle/>
          <a:p>
            <a:pPr eaLnBrk="1" hangingPunct="1"/>
            <a:r>
              <a:rPr lang="en-US" altLang="en-US" sz="2400" u="sng" dirty="0">
                <a:latin typeface="+mn-lt"/>
              </a:rPr>
              <a:t>Purpose</a:t>
            </a:r>
            <a:r>
              <a:rPr lang="en-US" altLang="en-US" sz="2400" dirty="0">
                <a:latin typeface="+mn-lt"/>
              </a:rPr>
              <a:t> is to conduct board business </a:t>
            </a:r>
            <a:r>
              <a:rPr lang="en-US" altLang="en-US" sz="2400" i="1" dirty="0">
                <a:latin typeface="+mn-lt"/>
              </a:rPr>
              <a:t>(not to perform committee or staff level work).</a:t>
            </a:r>
            <a:br>
              <a:rPr lang="en-US" altLang="en-US" sz="2400" dirty="0">
                <a:latin typeface="+mn-lt"/>
              </a:rPr>
            </a:br>
            <a:endParaRPr lang="en-US" altLang="en-US" sz="1600" dirty="0">
              <a:latin typeface="+mn-lt"/>
            </a:endParaRPr>
          </a:p>
          <a:p>
            <a:pPr eaLnBrk="1" hangingPunct="1"/>
            <a:r>
              <a:rPr lang="en-US" altLang="en-US" sz="2400" dirty="0">
                <a:latin typeface="+mn-lt"/>
              </a:rPr>
              <a:t>Directors are </a:t>
            </a:r>
            <a:r>
              <a:rPr lang="en-US" altLang="en-US" sz="2400" u="sng" dirty="0">
                <a:latin typeface="+mn-lt"/>
              </a:rPr>
              <a:t>expected to attend</a:t>
            </a:r>
            <a:r>
              <a:rPr lang="en-US" altLang="en-US" sz="2400" dirty="0">
                <a:latin typeface="+mn-lt"/>
              </a:rPr>
              <a:t> duly called meetings.</a:t>
            </a:r>
            <a:br>
              <a:rPr lang="en-US" altLang="en-US" sz="2400" dirty="0">
                <a:latin typeface="+mn-lt"/>
              </a:rPr>
            </a:br>
            <a:endParaRPr lang="en-US" altLang="en-US" sz="1600" dirty="0">
              <a:latin typeface="+mn-lt"/>
            </a:endParaRPr>
          </a:p>
          <a:p>
            <a:pPr eaLnBrk="1" hangingPunct="1"/>
            <a:r>
              <a:rPr lang="en-US" altLang="en-US" sz="2400" dirty="0">
                <a:latin typeface="+mn-lt"/>
              </a:rPr>
              <a:t>Directors </a:t>
            </a:r>
            <a:r>
              <a:rPr lang="en-US" altLang="en-US" sz="2400" u="sng" dirty="0">
                <a:latin typeface="+mn-lt"/>
              </a:rPr>
              <a:t>prepare</a:t>
            </a:r>
            <a:r>
              <a:rPr lang="en-US" altLang="en-US" sz="2400" dirty="0">
                <a:latin typeface="+mn-lt"/>
              </a:rPr>
              <a:t> for meetings, ready to make knowledge-based decisions.</a:t>
            </a:r>
          </a:p>
          <a:p>
            <a:pPr eaLnBrk="1" hangingPunct="1"/>
            <a:endParaRPr lang="en-US" altLang="en-US" sz="1600" dirty="0">
              <a:latin typeface="+mn-lt"/>
            </a:endParaRPr>
          </a:p>
          <a:p>
            <a:pPr eaLnBrk="1" hangingPunct="1"/>
            <a:r>
              <a:rPr lang="en-US" altLang="en-US" sz="2400" dirty="0">
                <a:latin typeface="+mn-lt"/>
              </a:rPr>
              <a:t>Identify how and when to offer </a:t>
            </a:r>
            <a:r>
              <a:rPr lang="en-US" altLang="en-US" sz="2400" u="sng" dirty="0">
                <a:latin typeface="+mn-lt"/>
              </a:rPr>
              <a:t>input to the agenda</a:t>
            </a:r>
            <a:r>
              <a:rPr lang="en-US" altLang="en-US" sz="2400" dirty="0">
                <a:latin typeface="+mn-lt"/>
              </a:rPr>
              <a:t> development. </a:t>
            </a:r>
          </a:p>
        </p:txBody>
      </p:sp>
      <p:sp>
        <p:nvSpPr>
          <p:cNvPr id="70658" name="Slide Number Placeholder 5">
            <a:extLst>
              <a:ext uri="{FF2B5EF4-FFF2-40B4-BE49-F238E27FC236}">
                <a16:creationId xmlns:a16="http://schemas.microsoft.com/office/drawing/2014/main" id="{C389F34E-C23C-4855-9311-03B5B34746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FAECCDA8-CDFF-41C3-B3BD-EEA056D156FF}" type="slidenum">
              <a:rPr lang="en-US" altLang="en-US" sz="1000"/>
              <a:pPr>
                <a:spcBef>
                  <a:spcPct val="0"/>
                </a:spcBef>
                <a:buClrTx/>
                <a:buSzTx/>
                <a:buFontTx/>
                <a:buNone/>
              </a:pPr>
              <a:t>32</a:t>
            </a:fld>
            <a:endParaRPr lang="en-US" altLang="en-US" sz="1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2">
            <a:extLst>
              <a:ext uri="{FF2B5EF4-FFF2-40B4-BE49-F238E27FC236}">
                <a16:creationId xmlns:a16="http://schemas.microsoft.com/office/drawing/2014/main" id="{48EBF880-D622-4164-BFC5-97570A5A45AA}"/>
              </a:ext>
            </a:extLst>
          </p:cNvPr>
          <p:cNvSpPr>
            <a:spLocks noGrp="1" noChangeArrowheads="1"/>
          </p:cNvSpPr>
          <p:nvPr>
            <p:ph type="title"/>
          </p:nvPr>
        </p:nvSpPr>
        <p:spPr>
          <a:xfrm>
            <a:off x="838200" y="1328476"/>
            <a:ext cx="10515600" cy="813834"/>
          </a:xfrm>
        </p:spPr>
        <p:txBody>
          <a:bodyPr>
            <a:normAutofit/>
          </a:bodyPr>
          <a:lstStyle/>
          <a:p>
            <a:pPr eaLnBrk="1" hangingPunct="1"/>
            <a:r>
              <a:rPr lang="en-US" altLang="en-US" sz="4200" dirty="0">
                <a:latin typeface="+mj-lt"/>
              </a:rPr>
              <a:t>Developing the Agenda</a:t>
            </a:r>
          </a:p>
        </p:txBody>
      </p:sp>
      <p:sp>
        <p:nvSpPr>
          <p:cNvPr id="72708" name="Rectangle 3">
            <a:extLst>
              <a:ext uri="{FF2B5EF4-FFF2-40B4-BE49-F238E27FC236}">
                <a16:creationId xmlns:a16="http://schemas.microsoft.com/office/drawing/2014/main" id="{95AC259D-3E0F-44EC-BCBA-CC15F3F82372}"/>
              </a:ext>
            </a:extLst>
          </p:cNvPr>
          <p:cNvSpPr>
            <a:spLocks noGrp="1" noChangeArrowheads="1"/>
          </p:cNvSpPr>
          <p:nvPr>
            <p:ph idx="1"/>
          </p:nvPr>
        </p:nvSpPr>
        <p:spPr>
          <a:xfrm>
            <a:off x="838199" y="2525486"/>
            <a:ext cx="10515599" cy="3711803"/>
          </a:xfrm>
        </p:spPr>
        <p:txBody>
          <a:bodyPr>
            <a:normAutofit/>
          </a:bodyPr>
          <a:lstStyle/>
          <a:p>
            <a:pPr eaLnBrk="1" hangingPunct="1"/>
            <a:r>
              <a:rPr lang="en-US" altLang="en-US" sz="2400" dirty="0">
                <a:latin typeface="+mn-lt"/>
              </a:rPr>
              <a:t>Prepared in collaboration between chief elected and chief staff positions. </a:t>
            </a:r>
            <a:br>
              <a:rPr lang="en-US" altLang="en-US" sz="2400" dirty="0">
                <a:latin typeface="+mn-lt"/>
              </a:rPr>
            </a:br>
            <a:endParaRPr lang="en-US" altLang="en-US" sz="2400" dirty="0">
              <a:latin typeface="+mn-lt"/>
            </a:endParaRPr>
          </a:p>
          <a:p>
            <a:pPr eaLnBrk="1" hangingPunct="1"/>
            <a:r>
              <a:rPr lang="en-US" altLang="en-US" sz="2400" dirty="0">
                <a:latin typeface="+mn-lt"/>
              </a:rPr>
              <a:t>To suggest items during agenda development, identify the process and protocols. </a:t>
            </a:r>
            <a:br>
              <a:rPr lang="en-US" altLang="en-US" sz="2400" dirty="0">
                <a:latin typeface="+mn-lt"/>
              </a:rPr>
            </a:br>
            <a:endParaRPr lang="en-US" altLang="en-US" sz="2400" dirty="0">
              <a:latin typeface="+mn-lt"/>
            </a:endParaRPr>
          </a:p>
          <a:p>
            <a:pPr eaLnBrk="1" hangingPunct="1"/>
            <a:r>
              <a:rPr lang="en-US" altLang="en-US" sz="2400" dirty="0">
                <a:latin typeface="+mn-lt"/>
              </a:rPr>
              <a:t>Agendas and all supporting documents sent in advance so directors can prepare.</a:t>
            </a:r>
          </a:p>
          <a:p>
            <a:pPr eaLnBrk="1" hangingPunct="1"/>
            <a:endParaRPr lang="en-US" altLang="en-US" sz="2400" dirty="0">
              <a:latin typeface="+mn-lt"/>
            </a:endParaRPr>
          </a:p>
          <a:p>
            <a:pPr marL="0" indent="0" algn="ctr">
              <a:buNone/>
            </a:pPr>
            <a:r>
              <a:rPr lang="en-US" altLang="en-US" sz="2000" i="1" dirty="0">
                <a:latin typeface="+mn-lt"/>
              </a:rPr>
              <a:t>Sample board agendas can be found at </a:t>
            </a:r>
            <a:r>
              <a:rPr lang="en-US" altLang="en-US" sz="2000" i="1" dirty="0">
                <a:latin typeface="+mn-lt"/>
                <a:hlinkClick r:id="rId3"/>
              </a:rPr>
              <a:t>https://leaders.naifa.org/chapter-playbook-boardmeeting</a:t>
            </a:r>
            <a:r>
              <a:rPr lang="en-US" altLang="en-US" sz="2000" i="1" dirty="0">
                <a:latin typeface="+mn-lt"/>
              </a:rPr>
              <a:t>.  </a:t>
            </a:r>
          </a:p>
          <a:p>
            <a:pPr lvl="1" eaLnBrk="1" hangingPunct="1"/>
            <a:endParaRPr lang="en-US" altLang="en-US" sz="2000" dirty="0">
              <a:latin typeface="Tahoma" panose="020B0604030504040204" pitchFamily="34" charset="0"/>
            </a:endParaRPr>
          </a:p>
        </p:txBody>
      </p:sp>
      <p:sp>
        <p:nvSpPr>
          <p:cNvPr id="72706" name="Slide Number Placeholder 5">
            <a:extLst>
              <a:ext uri="{FF2B5EF4-FFF2-40B4-BE49-F238E27FC236}">
                <a16:creationId xmlns:a16="http://schemas.microsoft.com/office/drawing/2014/main" id="{ACFD13AD-5E5A-47B3-B685-864E865804C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A9CC1470-1BB2-409E-8F43-2260C1178864}" type="slidenum">
              <a:rPr lang="en-US" altLang="en-US" sz="1000"/>
              <a:pPr>
                <a:spcBef>
                  <a:spcPct val="0"/>
                </a:spcBef>
                <a:buClrTx/>
                <a:buSzTx/>
                <a:buFontTx/>
                <a:buNone/>
              </a:pPr>
              <a:t>33</a:t>
            </a:fld>
            <a:endParaRPr lang="en-US" altLang="en-US" sz="1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a:extLst>
              <a:ext uri="{FF2B5EF4-FFF2-40B4-BE49-F238E27FC236}">
                <a16:creationId xmlns:a16="http://schemas.microsoft.com/office/drawing/2014/main" id="{EBC3C2C4-A6B5-473E-9B77-3EBF44D95FA4}"/>
              </a:ext>
            </a:extLst>
          </p:cNvPr>
          <p:cNvSpPr>
            <a:spLocks noGrp="1" noChangeArrowheads="1"/>
          </p:cNvSpPr>
          <p:nvPr>
            <p:ph type="title"/>
          </p:nvPr>
        </p:nvSpPr>
        <p:spPr>
          <a:xfrm>
            <a:off x="838200" y="1478087"/>
            <a:ext cx="10515600" cy="760017"/>
          </a:xfrm>
        </p:spPr>
        <p:txBody>
          <a:bodyPr>
            <a:normAutofit/>
          </a:bodyPr>
          <a:lstStyle/>
          <a:p>
            <a:pPr eaLnBrk="1" hangingPunct="1"/>
            <a:r>
              <a:rPr lang="en-US" altLang="en-US" sz="4200" dirty="0">
                <a:latin typeface="+mj-lt"/>
              </a:rPr>
              <a:t>Meeting Minutes</a:t>
            </a:r>
          </a:p>
        </p:txBody>
      </p:sp>
      <p:sp>
        <p:nvSpPr>
          <p:cNvPr id="74756" name="Rectangle 3">
            <a:extLst>
              <a:ext uri="{FF2B5EF4-FFF2-40B4-BE49-F238E27FC236}">
                <a16:creationId xmlns:a16="http://schemas.microsoft.com/office/drawing/2014/main" id="{44FE2C11-C9A4-4169-AFE2-1F017BF9211A}"/>
              </a:ext>
            </a:extLst>
          </p:cNvPr>
          <p:cNvSpPr>
            <a:spLocks noGrp="1" noChangeArrowheads="1"/>
          </p:cNvSpPr>
          <p:nvPr>
            <p:ph idx="1"/>
          </p:nvPr>
        </p:nvSpPr>
        <p:spPr>
          <a:xfrm>
            <a:off x="838200" y="2447109"/>
            <a:ext cx="10515600" cy="3729854"/>
          </a:xfrm>
        </p:spPr>
        <p:txBody>
          <a:bodyPr/>
          <a:lstStyle/>
          <a:p>
            <a:pPr eaLnBrk="1" hangingPunct="1"/>
            <a:r>
              <a:rPr lang="en-US" altLang="en-US" sz="2400" dirty="0">
                <a:latin typeface="+mn-lt"/>
              </a:rPr>
              <a:t>Minutes are a </a:t>
            </a:r>
            <a:r>
              <a:rPr lang="en-US" altLang="en-US" sz="2400" u="sng" dirty="0">
                <a:latin typeface="+mn-lt"/>
              </a:rPr>
              <a:t>record</a:t>
            </a:r>
            <a:r>
              <a:rPr lang="en-US" altLang="en-US" sz="2400" dirty="0">
                <a:latin typeface="+mn-lt"/>
              </a:rPr>
              <a:t> of the actions of the board.</a:t>
            </a:r>
            <a:br>
              <a:rPr lang="en-US" altLang="en-US" sz="2400" dirty="0">
                <a:latin typeface="+mn-lt"/>
              </a:rPr>
            </a:br>
            <a:r>
              <a:rPr lang="en-US" altLang="en-US" sz="2400" dirty="0">
                <a:latin typeface="+mn-lt"/>
              </a:rPr>
              <a:t> </a:t>
            </a:r>
          </a:p>
          <a:p>
            <a:pPr eaLnBrk="1" hangingPunct="1"/>
            <a:r>
              <a:rPr lang="en-US" altLang="en-US" sz="2400" dirty="0">
                <a:latin typeface="+mn-lt"/>
              </a:rPr>
              <a:t>They are </a:t>
            </a:r>
            <a:r>
              <a:rPr lang="en-US" altLang="en-US" sz="2400" u="sng" dirty="0">
                <a:latin typeface="+mn-lt"/>
              </a:rPr>
              <a:t>not a record of conversations</a:t>
            </a:r>
            <a:r>
              <a:rPr lang="en-US" altLang="en-US" sz="2400" dirty="0">
                <a:latin typeface="+mn-lt"/>
              </a:rPr>
              <a:t>, notes or a newsletter for members. </a:t>
            </a:r>
            <a:br>
              <a:rPr lang="en-US" altLang="en-US" sz="2400" dirty="0">
                <a:latin typeface="+mn-lt"/>
              </a:rPr>
            </a:br>
            <a:endParaRPr lang="en-US" altLang="en-US" sz="2400" dirty="0">
              <a:latin typeface="+mn-lt"/>
            </a:endParaRPr>
          </a:p>
          <a:p>
            <a:pPr eaLnBrk="1" hangingPunct="1"/>
            <a:r>
              <a:rPr lang="en-US" altLang="en-US" sz="2400" dirty="0">
                <a:latin typeface="+mn-lt"/>
              </a:rPr>
              <a:t>Minutes are treated with </a:t>
            </a:r>
            <a:r>
              <a:rPr lang="en-US" altLang="en-US" sz="2400" u="sng" dirty="0">
                <a:latin typeface="+mn-lt"/>
              </a:rPr>
              <a:t>confidentiality</a:t>
            </a:r>
            <a:r>
              <a:rPr lang="en-US" altLang="en-US" sz="2400" dirty="0">
                <a:latin typeface="+mn-lt"/>
              </a:rPr>
              <a:t>.</a:t>
            </a:r>
            <a:br>
              <a:rPr lang="en-US" altLang="en-US" sz="2400" u="sng" dirty="0">
                <a:latin typeface="+mn-lt"/>
              </a:rPr>
            </a:br>
            <a:endParaRPr lang="en-US" altLang="en-US" sz="2400" u="sng" dirty="0">
              <a:latin typeface="+mn-lt"/>
            </a:endParaRPr>
          </a:p>
          <a:p>
            <a:pPr eaLnBrk="1" hangingPunct="1"/>
            <a:r>
              <a:rPr lang="en-US" altLang="en-US" sz="2400" dirty="0">
                <a:latin typeface="+mn-lt"/>
              </a:rPr>
              <a:t>Audio </a:t>
            </a:r>
            <a:r>
              <a:rPr lang="en-US" altLang="en-US" sz="2400" u="sng" dirty="0">
                <a:latin typeface="+mn-lt"/>
              </a:rPr>
              <a:t>recordings</a:t>
            </a:r>
            <a:r>
              <a:rPr lang="en-US" altLang="en-US" sz="2400" dirty="0">
                <a:latin typeface="+mn-lt"/>
              </a:rPr>
              <a:t> are discouraged and should not be retained.</a:t>
            </a:r>
          </a:p>
          <a:p>
            <a:pPr eaLnBrk="1" hangingPunct="1"/>
            <a:endParaRPr lang="en-US" altLang="en-US" sz="2400" dirty="0">
              <a:latin typeface="Tahoma" panose="020B0604030504040204" pitchFamily="34" charset="0"/>
            </a:endParaRPr>
          </a:p>
          <a:p>
            <a:pPr eaLnBrk="1" hangingPunct="1"/>
            <a:endParaRPr lang="en-US" altLang="en-US" sz="2400" dirty="0">
              <a:latin typeface="Tahoma" panose="020B0604030504040204" pitchFamily="34" charset="0"/>
            </a:endParaRPr>
          </a:p>
          <a:p>
            <a:pPr eaLnBrk="1" hangingPunct="1"/>
            <a:endParaRPr lang="en-US" altLang="en-US" sz="2400" dirty="0">
              <a:latin typeface="Tahoma" panose="020B0604030504040204" pitchFamily="34" charset="0"/>
            </a:endParaRPr>
          </a:p>
        </p:txBody>
      </p:sp>
      <p:sp>
        <p:nvSpPr>
          <p:cNvPr id="74754" name="Slide Number Placeholder 5">
            <a:extLst>
              <a:ext uri="{FF2B5EF4-FFF2-40B4-BE49-F238E27FC236}">
                <a16:creationId xmlns:a16="http://schemas.microsoft.com/office/drawing/2014/main" id="{48012E1B-48E9-4E56-A7DF-A4344BC1545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15CE2396-7603-4290-890F-359674E6872D}" type="slidenum">
              <a:rPr lang="en-US" altLang="en-US" sz="1000"/>
              <a:pPr>
                <a:spcBef>
                  <a:spcPct val="0"/>
                </a:spcBef>
                <a:buClrTx/>
                <a:buSzTx/>
                <a:buFontTx/>
                <a:buNone/>
              </a:pPr>
              <a:t>34</a:t>
            </a:fld>
            <a:endParaRPr lang="en-US" altLang="en-US" sz="1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a:extLst>
              <a:ext uri="{FF2B5EF4-FFF2-40B4-BE49-F238E27FC236}">
                <a16:creationId xmlns:a16="http://schemas.microsoft.com/office/drawing/2014/main" id="{A78CDCB4-5802-46FD-9D5C-F01E71144015}"/>
              </a:ext>
            </a:extLst>
          </p:cNvPr>
          <p:cNvSpPr>
            <a:spLocks noGrp="1"/>
          </p:cNvSpPr>
          <p:nvPr>
            <p:ph type="title"/>
          </p:nvPr>
        </p:nvSpPr>
        <p:spPr>
          <a:xfrm>
            <a:off x="838200" y="1356167"/>
            <a:ext cx="10515600" cy="742599"/>
          </a:xfrm>
        </p:spPr>
        <p:txBody>
          <a:bodyPr>
            <a:normAutofit/>
          </a:bodyPr>
          <a:lstStyle/>
          <a:p>
            <a:r>
              <a:rPr lang="en-US" altLang="en-US" sz="4200" dirty="0"/>
              <a:t>Rules of Order</a:t>
            </a:r>
          </a:p>
        </p:txBody>
      </p:sp>
      <p:sp>
        <p:nvSpPr>
          <p:cNvPr id="3" name="Content Placeholder 2">
            <a:extLst>
              <a:ext uri="{FF2B5EF4-FFF2-40B4-BE49-F238E27FC236}">
                <a16:creationId xmlns:a16="http://schemas.microsoft.com/office/drawing/2014/main" id="{D275AB12-2AD2-499F-B9EA-50BC7A4D754A}"/>
              </a:ext>
            </a:extLst>
          </p:cNvPr>
          <p:cNvSpPr>
            <a:spLocks noGrp="1"/>
          </p:cNvSpPr>
          <p:nvPr>
            <p:ph idx="1"/>
          </p:nvPr>
        </p:nvSpPr>
        <p:spPr>
          <a:xfrm>
            <a:off x="838200" y="2098765"/>
            <a:ext cx="10515599" cy="4032159"/>
          </a:xfrm>
        </p:spPr>
        <p:txBody>
          <a:bodyPr>
            <a:normAutofit lnSpcReduction="10000"/>
          </a:bodyPr>
          <a:lstStyle/>
          <a:p>
            <a:pPr marL="0" indent="0">
              <a:buNone/>
              <a:defRPr/>
            </a:pPr>
            <a:r>
              <a:rPr lang="en-US" sz="2400" dirty="0"/>
              <a:t>Rules ensure orderly meetings and a focus on advancing the board agenda.</a:t>
            </a:r>
            <a:br>
              <a:rPr lang="en-US" sz="2400" dirty="0"/>
            </a:br>
            <a:r>
              <a:rPr lang="en-US" sz="2400" dirty="0"/>
              <a:t>In general:</a:t>
            </a:r>
          </a:p>
          <a:p>
            <a:pPr marL="0" indent="0">
              <a:buNone/>
              <a:defRPr/>
            </a:pPr>
            <a:endParaRPr lang="en-US" sz="2400" dirty="0"/>
          </a:p>
          <a:p>
            <a:pPr marL="514350" indent="-514350">
              <a:buFont typeface="+mj-lt"/>
              <a:buAutoNum type="arabicPeriod"/>
              <a:defRPr/>
            </a:pPr>
            <a:r>
              <a:rPr lang="en-US" sz="2400" dirty="0"/>
              <a:t>Majority rule. </a:t>
            </a:r>
            <a:r>
              <a:rPr lang="en-US" sz="2400" i="1" dirty="0"/>
              <a:t>(To have a quorum, the bylaws require </a:t>
            </a:r>
            <a:r>
              <a:rPr lang="en-US" sz="2400" i="1" dirty="0">
                <a:highlight>
                  <a:srgbClr val="FFFF00"/>
                </a:highlight>
              </a:rPr>
              <a:t>[Insert Number]</a:t>
            </a:r>
            <a:r>
              <a:rPr lang="en-US" sz="2400" i="1" dirty="0"/>
              <a:t> board members present.)</a:t>
            </a:r>
          </a:p>
          <a:p>
            <a:pPr marL="514350" indent="-514350">
              <a:buFont typeface="+mj-lt"/>
              <a:buAutoNum type="arabicPeriod"/>
              <a:defRPr/>
            </a:pPr>
            <a:r>
              <a:rPr lang="en-US" sz="2400" dirty="0"/>
              <a:t>Dissent or opposition may be heard and noted if requested. </a:t>
            </a:r>
          </a:p>
          <a:p>
            <a:pPr marL="514350" indent="-514350">
              <a:buFont typeface="+mj-lt"/>
              <a:buAutoNum type="arabicPeriod"/>
              <a:defRPr/>
            </a:pPr>
            <a:r>
              <a:rPr lang="en-US" sz="2400" dirty="0"/>
              <a:t>Ask the chief elected officer to be recognized. </a:t>
            </a:r>
          </a:p>
          <a:p>
            <a:pPr marL="514350" indent="-514350">
              <a:buFont typeface="+mj-lt"/>
              <a:buAutoNum type="arabicPeriod"/>
              <a:defRPr/>
            </a:pPr>
            <a:r>
              <a:rPr lang="en-US" sz="2400" dirty="0"/>
              <a:t>Only one main motion heard at a time.</a:t>
            </a:r>
          </a:p>
          <a:p>
            <a:pPr marL="514350" indent="-514350">
              <a:buFont typeface="+mj-lt"/>
              <a:buAutoNum type="arabicPeriod"/>
              <a:defRPr/>
            </a:pPr>
            <a:r>
              <a:rPr lang="en-US" sz="2400" dirty="0"/>
              <a:t>Roberts’ Rules or another form will be adopted to guide the board.</a:t>
            </a:r>
          </a:p>
          <a:p>
            <a:pPr marL="514350" indent="-514350">
              <a:buFont typeface="+mj-lt"/>
              <a:buAutoNum type="arabicPeriod"/>
              <a:defRPr/>
            </a:pPr>
            <a:r>
              <a:rPr lang="en-US" sz="2400" dirty="0"/>
              <a:t>After the meeting, all directors support the decision of the board.  </a:t>
            </a:r>
          </a:p>
        </p:txBody>
      </p:sp>
      <p:sp>
        <p:nvSpPr>
          <p:cNvPr id="76804" name="Slide Number Placeholder 3">
            <a:extLst>
              <a:ext uri="{FF2B5EF4-FFF2-40B4-BE49-F238E27FC236}">
                <a16:creationId xmlns:a16="http://schemas.microsoft.com/office/drawing/2014/main" id="{68D03434-4D69-4581-BA41-F0F8B1194D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6C787CC-1FE3-486E-A1CC-DDAE02B2C61C}" type="slidenum">
              <a:rPr lang="en-US" altLang="en-US">
                <a:latin typeface="Arial" panose="020B0604020202020204" pitchFamily="34" charset="0"/>
              </a:rPr>
              <a:pPr/>
              <a:t>35</a:t>
            </a:fld>
            <a:endParaRPr lang="en-US" altLang="en-US">
              <a:latin typeface="Arial" panose="020B0604020202020204"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057C9034-6744-48FF-AD3A-795D4D66F0B5}"/>
              </a:ext>
            </a:extLst>
          </p:cNvPr>
          <p:cNvSpPr>
            <a:spLocks noGrp="1"/>
          </p:cNvSpPr>
          <p:nvPr>
            <p:ph type="title"/>
          </p:nvPr>
        </p:nvSpPr>
        <p:spPr>
          <a:xfrm>
            <a:off x="838200" y="1364875"/>
            <a:ext cx="10515600" cy="725182"/>
          </a:xfrm>
        </p:spPr>
        <p:txBody>
          <a:bodyPr>
            <a:normAutofit fontScale="90000"/>
          </a:bodyPr>
          <a:lstStyle/>
          <a:p>
            <a:r>
              <a:rPr lang="en-US" altLang="en-US" dirty="0"/>
              <a:t>Guests at a Board Meeting</a:t>
            </a:r>
          </a:p>
        </p:txBody>
      </p:sp>
      <p:sp>
        <p:nvSpPr>
          <p:cNvPr id="77827" name="Content Placeholder 2">
            <a:extLst>
              <a:ext uri="{FF2B5EF4-FFF2-40B4-BE49-F238E27FC236}">
                <a16:creationId xmlns:a16="http://schemas.microsoft.com/office/drawing/2014/main" id="{4A34A126-5452-40F0-991C-341059BC3970}"/>
              </a:ext>
            </a:extLst>
          </p:cNvPr>
          <p:cNvSpPr>
            <a:spLocks noGrp="1"/>
          </p:cNvSpPr>
          <p:nvPr>
            <p:ph idx="1"/>
          </p:nvPr>
        </p:nvSpPr>
        <p:spPr>
          <a:xfrm>
            <a:off x="838200" y="2542903"/>
            <a:ext cx="10515600" cy="3634060"/>
          </a:xfrm>
        </p:spPr>
        <p:txBody>
          <a:bodyPr/>
          <a:lstStyle/>
          <a:p>
            <a:r>
              <a:rPr lang="en-US" altLang="en-US" sz="2400" dirty="0"/>
              <a:t>A respected organizational principle is </a:t>
            </a:r>
            <a:r>
              <a:rPr lang="en-US" altLang="en-US" sz="2400" u="sng" dirty="0"/>
              <a:t>Transparency</a:t>
            </a:r>
            <a:r>
              <a:rPr lang="en-US" altLang="en-US" sz="2400" dirty="0"/>
              <a:t>. There are many ways to be transparent. Some organizations allow guests to attend board meetings.  </a:t>
            </a:r>
          </a:p>
          <a:p>
            <a:endParaRPr lang="en-US" altLang="en-US" sz="2400" dirty="0"/>
          </a:p>
          <a:p>
            <a:r>
              <a:rPr lang="en-US" altLang="en-US" sz="2400" u="sng" dirty="0"/>
              <a:t>It is important to have a policy and protocol for guests</a:t>
            </a:r>
            <a:r>
              <a:rPr lang="en-US" altLang="en-US" sz="2400" dirty="0"/>
              <a:t>. For example, confidentiality, right to speak, no voting and respecting the board’s need to go into executive or close-door session.</a:t>
            </a:r>
          </a:p>
        </p:txBody>
      </p:sp>
      <p:sp>
        <p:nvSpPr>
          <p:cNvPr id="77828" name="Slide Number Placeholder 3">
            <a:extLst>
              <a:ext uri="{FF2B5EF4-FFF2-40B4-BE49-F238E27FC236}">
                <a16:creationId xmlns:a16="http://schemas.microsoft.com/office/drawing/2014/main" id="{0E71FA0E-E702-4FE2-8B2D-6392F34097F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35BBAB4-6620-468D-94B1-928372D2A53F}" type="slidenum">
              <a:rPr lang="en-US" altLang="en-US">
                <a:latin typeface="Arial" panose="020B0604020202020204" pitchFamily="34" charset="0"/>
              </a:rPr>
              <a:pPr/>
              <a:t>36</a:t>
            </a:fld>
            <a:endParaRPr lang="en-US" altLang="en-US">
              <a:latin typeface="Arial" panose="020B0604020202020204"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0D1F80C-EBCB-4016-95D0-E61615E3E90E}"/>
              </a:ext>
            </a:extLst>
          </p:cNvPr>
          <p:cNvSpPr txBox="1"/>
          <p:nvPr/>
        </p:nvSpPr>
        <p:spPr>
          <a:xfrm>
            <a:off x="0" y="1565050"/>
            <a:ext cx="12192000" cy="738664"/>
          </a:xfrm>
          <a:prstGeom prst="rect">
            <a:avLst/>
          </a:prstGeom>
          <a:solidFill>
            <a:schemeClr val="bg1">
              <a:lumMod val="75000"/>
            </a:schemeClr>
          </a:solidFill>
        </p:spPr>
        <p:txBody>
          <a:bodyPr wrap="square">
            <a:spAutoFit/>
          </a:bodyPr>
          <a:lstStyle/>
          <a:p>
            <a:pPr indent="627063" algn="ctr">
              <a:defRPr/>
            </a:pPr>
            <a:r>
              <a:rPr lang="en-US" sz="4200" b="1" dirty="0">
                <a:solidFill>
                  <a:srgbClr val="3A96DB"/>
                </a:solidFill>
                <a:latin typeface="+mj-lt"/>
              </a:rPr>
              <a:t>Strategic Direction</a:t>
            </a:r>
          </a:p>
        </p:txBody>
      </p:sp>
      <p:sp>
        <p:nvSpPr>
          <p:cNvPr id="3" name="Content Placeholder 2">
            <a:extLst>
              <a:ext uri="{FF2B5EF4-FFF2-40B4-BE49-F238E27FC236}">
                <a16:creationId xmlns:a16="http://schemas.microsoft.com/office/drawing/2014/main" id="{D4A67923-D0BE-4872-9B53-3E85C4F0C121}"/>
              </a:ext>
            </a:extLst>
          </p:cNvPr>
          <p:cNvSpPr txBox="1">
            <a:spLocks/>
          </p:cNvSpPr>
          <p:nvPr/>
        </p:nvSpPr>
        <p:spPr>
          <a:xfrm>
            <a:off x="870857" y="2586446"/>
            <a:ext cx="10110652" cy="3661954"/>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4200"/>
              </a:lnSpc>
            </a:pPr>
            <a:r>
              <a:rPr lang="en-US" altLang="en-US" sz="2400" dirty="0"/>
              <a:t>Serves as a </a:t>
            </a:r>
            <a:r>
              <a:rPr lang="en-US" altLang="en-US" sz="2400" u="sng" dirty="0"/>
              <a:t>roadmap</a:t>
            </a:r>
            <a:r>
              <a:rPr lang="en-US" altLang="en-US" sz="2400" dirty="0"/>
              <a:t> for 3 to 5 years.</a:t>
            </a:r>
          </a:p>
          <a:p>
            <a:pPr>
              <a:lnSpc>
                <a:spcPts val="4200"/>
              </a:lnSpc>
            </a:pPr>
            <a:r>
              <a:rPr lang="en-US" altLang="en-US" sz="2400" dirty="0"/>
              <a:t>Communicates </a:t>
            </a:r>
            <a:r>
              <a:rPr lang="en-US" altLang="en-US" sz="2400" u="sng" dirty="0"/>
              <a:t>relevance</a:t>
            </a:r>
            <a:r>
              <a:rPr lang="en-US" altLang="en-US" sz="2400" dirty="0"/>
              <a:t> for stakeholders, answering, “What do you do for me?”</a:t>
            </a:r>
          </a:p>
          <a:p>
            <a:pPr>
              <a:lnSpc>
                <a:spcPts val="4200"/>
              </a:lnSpc>
            </a:pPr>
            <a:r>
              <a:rPr lang="en-US" altLang="en-US" sz="2400" dirty="0"/>
              <a:t>Board conversations should </a:t>
            </a:r>
            <a:r>
              <a:rPr lang="en-US" altLang="en-US" sz="2400" u="sng" dirty="0"/>
              <a:t>focus on strategic goals</a:t>
            </a:r>
            <a:r>
              <a:rPr lang="en-US" altLang="en-US" sz="2400" dirty="0"/>
              <a:t>. </a:t>
            </a:r>
          </a:p>
          <a:p>
            <a:pPr>
              <a:lnSpc>
                <a:spcPts val="4200"/>
              </a:lnSpc>
            </a:pPr>
            <a:r>
              <a:rPr lang="en-US" altLang="en-US" sz="2400" u="sng" dirty="0"/>
              <a:t>Committees</a:t>
            </a:r>
            <a:r>
              <a:rPr lang="en-US" altLang="en-US" sz="2400" dirty="0"/>
              <a:t> advance elements of the strategic plan. </a:t>
            </a:r>
          </a:p>
          <a:p>
            <a:endParaRPr lang="en-US" altLang="en-US" dirty="0"/>
          </a:p>
          <a:p>
            <a:endParaRPr lang="en-US"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A9B86A9-632E-41A2-9FCE-5AEDE40A863A}"/>
              </a:ext>
            </a:extLst>
          </p:cNvPr>
          <p:cNvSpPr txBox="1"/>
          <p:nvPr/>
        </p:nvSpPr>
        <p:spPr>
          <a:xfrm>
            <a:off x="0" y="1451838"/>
            <a:ext cx="12192000" cy="738664"/>
          </a:xfrm>
          <a:prstGeom prst="rect">
            <a:avLst/>
          </a:prstGeom>
          <a:solidFill>
            <a:schemeClr val="bg1">
              <a:lumMod val="75000"/>
            </a:schemeClr>
          </a:solidFill>
        </p:spPr>
        <p:txBody>
          <a:bodyPr wrap="square">
            <a:spAutoFit/>
          </a:bodyPr>
          <a:lstStyle/>
          <a:p>
            <a:pPr indent="627063" algn="ctr">
              <a:defRPr/>
            </a:pPr>
            <a:r>
              <a:rPr lang="en-US" sz="4200" b="1" dirty="0">
                <a:solidFill>
                  <a:srgbClr val="3A96DB"/>
                </a:solidFill>
                <a:latin typeface="+mj-lt"/>
              </a:rPr>
              <a:t>Committee Dynamics</a:t>
            </a:r>
          </a:p>
        </p:txBody>
      </p:sp>
      <p:sp>
        <p:nvSpPr>
          <p:cNvPr id="3" name="Rectangle 3">
            <a:extLst>
              <a:ext uri="{FF2B5EF4-FFF2-40B4-BE49-F238E27FC236}">
                <a16:creationId xmlns:a16="http://schemas.microsoft.com/office/drawing/2014/main" id="{6208CB4E-70F0-45CB-9F4D-808692AE07BB}"/>
              </a:ext>
            </a:extLst>
          </p:cNvPr>
          <p:cNvSpPr txBox="1">
            <a:spLocks noChangeArrowheads="1"/>
          </p:cNvSpPr>
          <p:nvPr/>
        </p:nvSpPr>
        <p:spPr>
          <a:xfrm>
            <a:off x="705394" y="2412273"/>
            <a:ext cx="10659292" cy="3988527"/>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ts val="3600"/>
              </a:lnSpc>
              <a:buFont typeface="+mj-lt"/>
              <a:buAutoNum type="arabicPeriod"/>
            </a:pPr>
            <a:r>
              <a:rPr lang="en-US" altLang="en-US" sz="2400" u="sng" dirty="0"/>
              <a:t>Supplement</a:t>
            </a:r>
            <a:r>
              <a:rPr lang="en-US" altLang="en-US" sz="2400" dirty="0"/>
              <a:t> the work of board and staff.</a:t>
            </a:r>
          </a:p>
          <a:p>
            <a:pPr marL="457200" indent="-457200">
              <a:lnSpc>
                <a:spcPts val="3600"/>
              </a:lnSpc>
              <a:buFont typeface="+mj-lt"/>
              <a:buAutoNum type="arabicPeriod"/>
            </a:pPr>
            <a:r>
              <a:rPr lang="en-US" altLang="en-US" sz="2400" dirty="0"/>
              <a:t>Opportunities to </a:t>
            </a:r>
            <a:r>
              <a:rPr lang="en-US" altLang="en-US" sz="2400" u="sng" dirty="0"/>
              <a:t>engage members </a:t>
            </a:r>
            <a:r>
              <a:rPr lang="en-US" altLang="en-US" sz="2400" dirty="0"/>
              <a:t>and identify </a:t>
            </a:r>
            <a:r>
              <a:rPr lang="en-US" altLang="en-US" sz="2400" u="sng" dirty="0"/>
              <a:t>future leaders</a:t>
            </a:r>
            <a:r>
              <a:rPr lang="en-US" altLang="en-US" sz="2400" dirty="0"/>
              <a:t>.</a:t>
            </a:r>
          </a:p>
          <a:p>
            <a:pPr marL="457200" indent="-457200">
              <a:lnSpc>
                <a:spcPts val="3600"/>
              </a:lnSpc>
              <a:buFont typeface="+mj-lt"/>
              <a:buAutoNum type="arabicPeriod"/>
            </a:pPr>
            <a:r>
              <a:rPr lang="en-US" altLang="en-US" sz="2400" dirty="0"/>
              <a:t>Have </a:t>
            </a:r>
            <a:r>
              <a:rPr lang="en-US" altLang="en-US" sz="2400" u="sng" dirty="0"/>
              <a:t>no authority to act on behalf of board or organization</a:t>
            </a:r>
            <a:r>
              <a:rPr lang="en-US" altLang="en-US" sz="2400" dirty="0"/>
              <a:t>.</a:t>
            </a:r>
          </a:p>
          <a:p>
            <a:pPr marL="457200" indent="-457200">
              <a:lnSpc>
                <a:spcPts val="3600"/>
              </a:lnSpc>
              <a:buFont typeface="+mj-lt"/>
              <a:buAutoNum type="arabicPeriod"/>
            </a:pPr>
            <a:r>
              <a:rPr lang="en-US" altLang="en-US" sz="2400" dirty="0"/>
              <a:t>Expected to </a:t>
            </a:r>
            <a:r>
              <a:rPr lang="en-US" altLang="en-US" sz="2400" u="sng" dirty="0"/>
              <a:t>produce results</a:t>
            </a:r>
            <a:r>
              <a:rPr lang="en-US" altLang="en-US" sz="2400" dirty="0"/>
              <a:t> advancing elements of the </a:t>
            </a:r>
            <a:r>
              <a:rPr lang="en-US" altLang="en-US" sz="2400" u="sng" dirty="0"/>
              <a:t>strategic plan</a:t>
            </a:r>
            <a:r>
              <a:rPr lang="en-US" altLang="en-US" sz="2400" dirty="0"/>
              <a:t>.</a:t>
            </a:r>
          </a:p>
          <a:p>
            <a:pPr marL="457200" indent="-457200">
              <a:lnSpc>
                <a:spcPts val="3600"/>
              </a:lnSpc>
              <a:buFont typeface="+mj-lt"/>
              <a:buAutoNum type="arabicPeriod"/>
            </a:pPr>
            <a:r>
              <a:rPr lang="en-US" altLang="en-US" sz="2400" dirty="0"/>
              <a:t>Each with a </a:t>
            </a:r>
            <a:r>
              <a:rPr lang="en-US" altLang="en-US" sz="2400" u="sng" dirty="0"/>
              <a:t>specific purpose statement and current year charges</a:t>
            </a:r>
            <a:r>
              <a:rPr lang="en-US" altLang="en-US" sz="2400" dirty="0"/>
              <a:t>.</a:t>
            </a:r>
            <a:r>
              <a:rPr lang="en-US" altLang="en-US" sz="2400" u="sng" dirty="0"/>
              <a:t> </a:t>
            </a:r>
          </a:p>
          <a:p>
            <a:pPr marL="457200" indent="-457200">
              <a:lnSpc>
                <a:spcPts val="3600"/>
              </a:lnSpc>
              <a:buFont typeface="+mj-lt"/>
              <a:buAutoNum type="arabicPeriod"/>
            </a:pPr>
            <a:r>
              <a:rPr lang="en-US" altLang="en-US" sz="2400" dirty="0"/>
              <a:t>Supported by </a:t>
            </a:r>
            <a:r>
              <a:rPr lang="en-US" altLang="en-US" sz="2400" u="sng" dirty="0"/>
              <a:t>liaisons</a:t>
            </a:r>
            <a:r>
              <a:rPr lang="en-US" altLang="en-US" sz="2400" dirty="0"/>
              <a:t> from board and/or staff.</a:t>
            </a:r>
          </a:p>
          <a:p>
            <a:pPr marL="457200" indent="-457200">
              <a:lnSpc>
                <a:spcPts val="3600"/>
              </a:lnSpc>
              <a:buFont typeface="+mj-lt"/>
              <a:buAutoNum type="arabicPeriod"/>
            </a:pPr>
            <a:r>
              <a:rPr lang="en-US" altLang="en-US" sz="2400" dirty="0"/>
              <a:t>Understand </a:t>
            </a:r>
            <a:r>
              <a:rPr lang="en-US" altLang="en-US" sz="2400" u="sng" dirty="0"/>
              <a:t>performance measures</a:t>
            </a:r>
            <a:r>
              <a:rPr lang="en-US" altLang="en-US" sz="2400" dirty="0"/>
              <a:t> set for the committee to meet.</a:t>
            </a:r>
          </a:p>
          <a:p>
            <a:pPr marL="457200" indent="-457200">
              <a:buFont typeface="Arial" panose="020B0604020202020204" pitchFamily="34" charset="0"/>
              <a:buAutoNum type="arabicPeriod"/>
            </a:pPr>
            <a:endParaRPr lang="en-US" altLang="en-US" sz="2400" dirty="0">
              <a:latin typeface="Tahoma" panose="020B060403050404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34C5E07-B1E3-4A5E-B576-E712107302B0}"/>
              </a:ext>
            </a:extLst>
          </p:cNvPr>
          <p:cNvSpPr txBox="1"/>
          <p:nvPr/>
        </p:nvSpPr>
        <p:spPr>
          <a:xfrm>
            <a:off x="0" y="1434422"/>
            <a:ext cx="12192000" cy="738664"/>
          </a:xfrm>
          <a:prstGeom prst="rect">
            <a:avLst/>
          </a:prstGeom>
          <a:solidFill>
            <a:schemeClr val="bg1">
              <a:lumMod val="75000"/>
            </a:schemeClr>
          </a:solidFill>
        </p:spPr>
        <p:txBody>
          <a:bodyPr wrap="square">
            <a:spAutoFit/>
          </a:bodyPr>
          <a:lstStyle/>
          <a:p>
            <a:pPr indent="627063" algn="ctr">
              <a:defRPr/>
            </a:pPr>
            <a:r>
              <a:rPr lang="en-US" sz="4200" b="1" dirty="0">
                <a:solidFill>
                  <a:srgbClr val="3A96DB"/>
                </a:solidFill>
                <a:latin typeface="+mj-lt"/>
              </a:rPr>
              <a:t>Risk Awareness</a:t>
            </a:r>
          </a:p>
        </p:txBody>
      </p:sp>
      <p:sp>
        <p:nvSpPr>
          <p:cNvPr id="3" name="Content Placeholder 2">
            <a:extLst>
              <a:ext uri="{FF2B5EF4-FFF2-40B4-BE49-F238E27FC236}">
                <a16:creationId xmlns:a16="http://schemas.microsoft.com/office/drawing/2014/main" id="{527832A6-5642-4720-A0C0-2DF48A6B6AD9}"/>
              </a:ext>
            </a:extLst>
          </p:cNvPr>
          <p:cNvSpPr txBox="1">
            <a:spLocks/>
          </p:cNvSpPr>
          <p:nvPr/>
        </p:nvSpPr>
        <p:spPr>
          <a:xfrm>
            <a:off x="838200" y="2464526"/>
            <a:ext cx="10500360" cy="3971107"/>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defRPr/>
            </a:pPr>
            <a:r>
              <a:rPr lang="en-US" sz="2400" dirty="0"/>
              <a:t>Five ways boards may be protected from risk and liability.  </a:t>
            </a:r>
          </a:p>
          <a:p>
            <a:pPr marL="514350" indent="-514350">
              <a:lnSpc>
                <a:spcPts val="3600"/>
              </a:lnSpc>
              <a:buFont typeface="+mj-lt"/>
              <a:buAutoNum type="arabicPeriod"/>
              <a:defRPr/>
            </a:pPr>
            <a:r>
              <a:rPr lang="en-US" sz="2400" dirty="0"/>
              <a:t>Orientation, understanding their responsibilities and the governing documents.</a:t>
            </a:r>
          </a:p>
          <a:p>
            <a:pPr marL="514350" indent="-514350">
              <a:lnSpc>
                <a:spcPts val="3600"/>
              </a:lnSpc>
              <a:buFont typeface="+mj-lt"/>
              <a:buAutoNum type="arabicPeriod"/>
              <a:defRPr/>
            </a:pPr>
            <a:r>
              <a:rPr lang="en-US" sz="2400" dirty="0"/>
              <a:t>D &amp; O Liability Insurance </a:t>
            </a:r>
          </a:p>
          <a:p>
            <a:pPr marL="514350" indent="-514350">
              <a:lnSpc>
                <a:spcPts val="3600"/>
              </a:lnSpc>
              <a:buFont typeface="+mj-lt"/>
              <a:buAutoNum type="arabicPeriod"/>
              <a:defRPr/>
            </a:pPr>
            <a:r>
              <a:rPr lang="en-US" sz="2400" dirty="0"/>
              <a:t>Corporate Veil</a:t>
            </a:r>
          </a:p>
          <a:p>
            <a:pPr marL="514350" indent="-514350">
              <a:lnSpc>
                <a:spcPts val="3600"/>
              </a:lnSpc>
              <a:buFont typeface="+mj-lt"/>
              <a:buAutoNum type="arabicPeriod"/>
              <a:defRPr/>
            </a:pPr>
            <a:r>
              <a:rPr lang="en-US" sz="2400" dirty="0"/>
              <a:t>Indemnification</a:t>
            </a:r>
          </a:p>
          <a:p>
            <a:pPr marL="514350" indent="-514350">
              <a:lnSpc>
                <a:spcPts val="3600"/>
              </a:lnSpc>
              <a:buFont typeface="+mj-lt"/>
              <a:buAutoNum type="arabicPeriod"/>
              <a:defRPr/>
            </a:pPr>
            <a:r>
              <a:rPr lang="en-US" sz="2400" dirty="0"/>
              <a:t>Voluntary Immunity</a:t>
            </a:r>
          </a:p>
          <a:p>
            <a:pPr marL="514350" indent="-514350">
              <a:buFont typeface="+mj-lt"/>
              <a:buAutoNum type="arabicPeriod"/>
              <a:defRPr/>
            </a:pPr>
            <a:endParaRPr lang="en-US" dirty="0"/>
          </a:p>
          <a:p>
            <a:pPr>
              <a:defRPr/>
            </a:pPr>
            <a:endParaRPr lang="en-US" dirty="0"/>
          </a:p>
          <a:p>
            <a:pPr>
              <a:defRPr/>
            </a:pPr>
            <a:endParaRPr lang="en-US" dirty="0"/>
          </a:p>
          <a:p>
            <a:pP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BBAEED64-A0EB-47B7-8F6C-B4E2DB44709D}"/>
              </a:ext>
            </a:extLst>
          </p:cNvPr>
          <p:cNvSpPr>
            <a:spLocks noGrp="1"/>
          </p:cNvSpPr>
          <p:nvPr>
            <p:ph type="title"/>
          </p:nvPr>
        </p:nvSpPr>
        <p:spPr>
          <a:xfrm>
            <a:off x="838199" y="1304800"/>
            <a:ext cx="10515599" cy="1295400"/>
          </a:xfrm>
        </p:spPr>
        <p:txBody>
          <a:bodyPr>
            <a:normAutofit/>
          </a:bodyPr>
          <a:lstStyle/>
          <a:p>
            <a:r>
              <a:rPr lang="en-US" altLang="en-US" sz="4200" dirty="0"/>
              <a:t>Board of Directors</a:t>
            </a:r>
          </a:p>
        </p:txBody>
      </p:sp>
      <p:sp>
        <p:nvSpPr>
          <p:cNvPr id="57347" name="Content Placeholder 2">
            <a:extLst>
              <a:ext uri="{FF2B5EF4-FFF2-40B4-BE49-F238E27FC236}">
                <a16:creationId xmlns:a16="http://schemas.microsoft.com/office/drawing/2014/main" id="{EE43D87F-6B86-4022-A46D-84503A799947}"/>
              </a:ext>
            </a:extLst>
          </p:cNvPr>
          <p:cNvSpPr>
            <a:spLocks noGrp="1"/>
          </p:cNvSpPr>
          <p:nvPr>
            <p:ph idx="1"/>
          </p:nvPr>
        </p:nvSpPr>
        <p:spPr>
          <a:xfrm>
            <a:off x="838198" y="2421035"/>
            <a:ext cx="10515600" cy="4137603"/>
          </a:xfrm>
        </p:spPr>
        <p:txBody>
          <a:bodyPr>
            <a:noAutofit/>
          </a:bodyPr>
          <a:lstStyle/>
          <a:p>
            <a:pPr>
              <a:lnSpc>
                <a:spcPct val="100000"/>
              </a:lnSpc>
            </a:pPr>
            <a:r>
              <a:rPr lang="en-US" sz="2400" dirty="0"/>
              <a:t>President – </a:t>
            </a:r>
            <a:r>
              <a:rPr lang="en-US" altLang="en-US" sz="2400" dirty="0">
                <a:highlight>
                  <a:srgbClr val="FFFF00"/>
                </a:highlight>
              </a:rPr>
              <a:t>[Insert Name]</a:t>
            </a:r>
            <a:endParaRPr lang="en-US" sz="2400" dirty="0"/>
          </a:p>
          <a:p>
            <a:pPr>
              <a:lnSpc>
                <a:spcPct val="100000"/>
              </a:lnSpc>
            </a:pPr>
            <a:r>
              <a:rPr lang="en-US" sz="2400" dirty="0"/>
              <a:t>President Elect – </a:t>
            </a:r>
            <a:r>
              <a:rPr lang="en-US" altLang="en-US" sz="2400" dirty="0">
                <a:highlight>
                  <a:srgbClr val="FFFF00"/>
                </a:highlight>
              </a:rPr>
              <a:t>[Insert Name]</a:t>
            </a:r>
            <a:endParaRPr lang="en-US" sz="2400" dirty="0"/>
          </a:p>
          <a:p>
            <a:pPr>
              <a:lnSpc>
                <a:spcPct val="100000"/>
              </a:lnSpc>
            </a:pPr>
            <a:r>
              <a:rPr lang="en-US" sz="2400" dirty="0"/>
              <a:t>Immediate Past President – </a:t>
            </a:r>
            <a:r>
              <a:rPr lang="en-US" altLang="en-US" sz="2400" dirty="0">
                <a:highlight>
                  <a:srgbClr val="FFFF00"/>
                </a:highlight>
              </a:rPr>
              <a:t>[Insert Name]</a:t>
            </a:r>
            <a:endParaRPr lang="en-US" sz="2400" dirty="0"/>
          </a:p>
          <a:p>
            <a:pPr>
              <a:lnSpc>
                <a:spcPct val="100000"/>
              </a:lnSpc>
            </a:pPr>
            <a:r>
              <a:rPr lang="en-US" sz="2400" dirty="0"/>
              <a:t>Secretary/Treasurer – </a:t>
            </a:r>
            <a:r>
              <a:rPr lang="en-US" altLang="en-US" sz="2400" dirty="0">
                <a:highlight>
                  <a:srgbClr val="FFFF00"/>
                </a:highlight>
              </a:rPr>
              <a:t>[Insert Name]</a:t>
            </a:r>
            <a:endParaRPr lang="en-US" sz="2400" dirty="0"/>
          </a:p>
          <a:p>
            <a:pPr>
              <a:lnSpc>
                <a:spcPct val="100000"/>
              </a:lnSpc>
            </a:pPr>
            <a:r>
              <a:rPr lang="en-US" sz="2400" dirty="0"/>
              <a:t>Membership Chair – </a:t>
            </a:r>
            <a:r>
              <a:rPr lang="en-US" altLang="en-US" sz="2400" dirty="0">
                <a:highlight>
                  <a:srgbClr val="FFFF00"/>
                </a:highlight>
              </a:rPr>
              <a:t>[Insert Name]</a:t>
            </a:r>
            <a:endParaRPr lang="en-US" sz="2400" dirty="0"/>
          </a:p>
          <a:p>
            <a:pPr>
              <a:lnSpc>
                <a:spcPct val="100000"/>
              </a:lnSpc>
            </a:pPr>
            <a:r>
              <a:rPr lang="en-US" sz="2400" dirty="0"/>
              <a:t>Advocacy Chair – </a:t>
            </a:r>
            <a:r>
              <a:rPr lang="en-US" altLang="en-US" sz="2400" dirty="0">
                <a:highlight>
                  <a:srgbClr val="FFFF00"/>
                </a:highlight>
              </a:rPr>
              <a:t>[Insert Name]</a:t>
            </a:r>
            <a:endParaRPr lang="en-US" sz="2400" dirty="0"/>
          </a:p>
          <a:p>
            <a:pPr>
              <a:lnSpc>
                <a:spcPct val="100000"/>
              </a:lnSpc>
            </a:pPr>
            <a:r>
              <a:rPr lang="en-US" sz="2400" dirty="0"/>
              <a:t>Programs Chair – </a:t>
            </a:r>
            <a:r>
              <a:rPr lang="en-US" altLang="en-US" sz="2400" dirty="0">
                <a:highlight>
                  <a:srgbClr val="FFFF00"/>
                </a:highlight>
              </a:rPr>
              <a:t>[Insert Name]</a:t>
            </a:r>
            <a:endParaRPr lang="en-US" sz="2400" dirty="0"/>
          </a:p>
        </p:txBody>
      </p:sp>
      <p:sp>
        <p:nvSpPr>
          <p:cNvPr id="57348" name="Slide Number Placeholder 3">
            <a:extLst>
              <a:ext uri="{FF2B5EF4-FFF2-40B4-BE49-F238E27FC236}">
                <a16:creationId xmlns:a16="http://schemas.microsoft.com/office/drawing/2014/main" id="{A5D3DB22-D51F-4FD3-ACF8-3644DACBEE0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31E545C-057B-438D-83B0-5CDA0659FBEB}" type="slidenum">
              <a:rPr lang="en-US" altLang="en-US">
                <a:latin typeface="Arial" panose="020B0604020202020204" pitchFamily="34" charset="0"/>
              </a:rPr>
              <a:pPr/>
              <a:t>4</a:t>
            </a:fld>
            <a:endParaRPr lang="en-US" altLang="en-US" dirty="0">
              <a:latin typeface="Arial" panose="020B0604020202020204" pitchFamily="34" charset="0"/>
            </a:endParaRPr>
          </a:p>
        </p:txBody>
      </p:sp>
    </p:spTree>
    <p:extLst>
      <p:ext uri="{BB962C8B-B14F-4D97-AF65-F5344CB8AC3E}">
        <p14:creationId xmlns:p14="http://schemas.microsoft.com/office/powerpoint/2010/main" val="1060640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2">
            <a:extLst>
              <a:ext uri="{FF2B5EF4-FFF2-40B4-BE49-F238E27FC236}">
                <a16:creationId xmlns:a16="http://schemas.microsoft.com/office/drawing/2014/main" id="{BE81FD23-D003-4A32-9AC7-DC7777836CAA}"/>
              </a:ext>
            </a:extLst>
          </p:cNvPr>
          <p:cNvSpPr>
            <a:spLocks noGrp="1" noChangeArrowheads="1"/>
          </p:cNvSpPr>
          <p:nvPr>
            <p:ph type="title"/>
          </p:nvPr>
        </p:nvSpPr>
        <p:spPr>
          <a:xfrm>
            <a:off x="714239" y="1287237"/>
            <a:ext cx="7543800" cy="912813"/>
          </a:xfrm>
        </p:spPr>
        <p:txBody>
          <a:bodyPr>
            <a:normAutofit/>
          </a:bodyPr>
          <a:lstStyle/>
          <a:p>
            <a:pPr eaLnBrk="1" hangingPunct="1"/>
            <a:r>
              <a:rPr lang="en-US" altLang="en-US" sz="4200" dirty="0">
                <a:latin typeface="+mj-lt"/>
              </a:rPr>
              <a:t>Risk Management</a:t>
            </a:r>
          </a:p>
        </p:txBody>
      </p:sp>
      <p:sp>
        <p:nvSpPr>
          <p:cNvPr id="22532" name="Rectangle 3">
            <a:extLst>
              <a:ext uri="{FF2B5EF4-FFF2-40B4-BE49-F238E27FC236}">
                <a16:creationId xmlns:a16="http://schemas.microsoft.com/office/drawing/2014/main" id="{E5473923-3F98-4BB9-9815-586ACAEC8834}"/>
              </a:ext>
            </a:extLst>
          </p:cNvPr>
          <p:cNvSpPr>
            <a:spLocks noGrp="1" noChangeArrowheads="1"/>
          </p:cNvSpPr>
          <p:nvPr>
            <p:ph idx="1"/>
          </p:nvPr>
        </p:nvSpPr>
        <p:spPr>
          <a:xfrm>
            <a:off x="604908" y="5732669"/>
            <a:ext cx="10515600" cy="676727"/>
          </a:xfrm>
        </p:spPr>
        <p:txBody>
          <a:bodyPr>
            <a:normAutofit/>
          </a:bodyPr>
          <a:lstStyle/>
          <a:p>
            <a:pPr marL="0" indent="0">
              <a:lnSpc>
                <a:spcPct val="110000"/>
              </a:lnSpc>
              <a:buNone/>
              <a:defRPr/>
            </a:pPr>
            <a:r>
              <a:rPr lang="en-US" altLang="en-US" sz="2400" dirty="0">
                <a:latin typeface="+mn-lt"/>
              </a:rPr>
              <a:t>The board should guard against risks in the organization. </a:t>
            </a:r>
          </a:p>
          <a:p>
            <a:pPr eaLnBrk="1" hangingPunct="1">
              <a:lnSpc>
                <a:spcPct val="110000"/>
              </a:lnSpc>
              <a:defRPr/>
            </a:pPr>
            <a:endParaRPr lang="en-US" altLang="en-US" sz="2000" dirty="0">
              <a:latin typeface="Tahoma" panose="020B0604030504040204" pitchFamily="34" charset="0"/>
            </a:endParaRPr>
          </a:p>
          <a:p>
            <a:pPr eaLnBrk="1" hangingPunct="1">
              <a:lnSpc>
                <a:spcPct val="110000"/>
              </a:lnSpc>
              <a:defRPr/>
            </a:pPr>
            <a:endParaRPr lang="en-US" altLang="en-US" sz="2000" dirty="0">
              <a:latin typeface="Tahoma" panose="020B0604030504040204" pitchFamily="34" charset="0"/>
            </a:endParaRPr>
          </a:p>
          <a:p>
            <a:pPr eaLnBrk="1" hangingPunct="1">
              <a:lnSpc>
                <a:spcPct val="110000"/>
              </a:lnSpc>
              <a:defRPr/>
            </a:pPr>
            <a:endParaRPr lang="en-US" altLang="en-US" sz="2000" dirty="0">
              <a:latin typeface="Tahoma" panose="020B0604030504040204" pitchFamily="34" charset="0"/>
            </a:endParaRPr>
          </a:p>
          <a:p>
            <a:pPr eaLnBrk="1" hangingPunct="1">
              <a:lnSpc>
                <a:spcPct val="110000"/>
              </a:lnSpc>
              <a:buFont typeface="Wingdings" panose="05000000000000000000" pitchFamily="2" charset="2"/>
              <a:buNone/>
              <a:defRPr/>
            </a:pPr>
            <a:endParaRPr lang="en-US" altLang="en-US" sz="2000" dirty="0">
              <a:latin typeface="Tahoma" panose="020B0604030504040204" pitchFamily="34" charset="0"/>
            </a:endParaRPr>
          </a:p>
        </p:txBody>
      </p:sp>
      <p:sp>
        <p:nvSpPr>
          <p:cNvPr id="88066" name="Slide Number Placeholder 5">
            <a:extLst>
              <a:ext uri="{FF2B5EF4-FFF2-40B4-BE49-F238E27FC236}">
                <a16:creationId xmlns:a16="http://schemas.microsoft.com/office/drawing/2014/main" id="{BE235662-94FF-4E4E-BA60-D57FC48AF61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E4ED4422-5835-4DA1-93AE-F401A9694DE9}" type="slidenum">
              <a:rPr lang="en-US" altLang="en-US" sz="1000"/>
              <a:pPr>
                <a:spcBef>
                  <a:spcPct val="0"/>
                </a:spcBef>
                <a:buClrTx/>
                <a:buSzTx/>
                <a:buFontTx/>
                <a:buNone/>
              </a:pPr>
              <a:t>40</a:t>
            </a:fld>
            <a:endParaRPr lang="en-US" altLang="en-US" sz="1000" dirty="0"/>
          </a:p>
        </p:txBody>
      </p:sp>
      <p:sp>
        <p:nvSpPr>
          <p:cNvPr id="5" name="Rectangle 3">
            <a:extLst>
              <a:ext uri="{FF2B5EF4-FFF2-40B4-BE49-F238E27FC236}">
                <a16:creationId xmlns:a16="http://schemas.microsoft.com/office/drawing/2014/main" id="{6B00F180-AAF2-4B6C-91CA-A165416EC926}"/>
              </a:ext>
            </a:extLst>
          </p:cNvPr>
          <p:cNvSpPr txBox="1">
            <a:spLocks noChangeArrowheads="1"/>
          </p:cNvSpPr>
          <p:nvPr/>
        </p:nvSpPr>
        <p:spPr>
          <a:xfrm>
            <a:off x="714238" y="2963050"/>
            <a:ext cx="9112149" cy="2769619"/>
          </a:xfrm>
          <a:prstGeom prst="rect">
            <a:avLst/>
          </a:prstGeom>
        </p:spPr>
        <p:txBody>
          <a:bodyPr vert="horz" lIns="91440" tIns="45720" rIns="91440" bIns="45720" numCol="2" rtlCol="0">
            <a:normAutofit fontScale="77500" lnSpcReduction="20000"/>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Lato" panose="020F0502020204030203" pitchFamily="34" charset="0"/>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Lato" panose="020F0502020204030203" pitchFamily="34" charset="0"/>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Lato" panose="020F0502020204030203" pitchFamily="34" charset="0"/>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Lato" panose="020F0502020204030203" pitchFamily="34" charset="0"/>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Lato" panose="020F0502020204030203" pitchFamily="34"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defRPr/>
            </a:pPr>
            <a:r>
              <a:rPr lang="en-US" altLang="en-US" sz="3400" dirty="0">
                <a:latin typeface="+mn-lt"/>
              </a:rPr>
              <a:t>Copyright Violations</a:t>
            </a:r>
          </a:p>
          <a:p>
            <a:pPr>
              <a:lnSpc>
                <a:spcPct val="110000"/>
              </a:lnSpc>
              <a:defRPr/>
            </a:pPr>
            <a:r>
              <a:rPr lang="en-US" altLang="en-US" sz="3400" dirty="0">
                <a:latin typeface="+mn-lt"/>
              </a:rPr>
              <a:t>Discrimination</a:t>
            </a:r>
          </a:p>
          <a:p>
            <a:pPr>
              <a:lnSpc>
                <a:spcPct val="110000"/>
              </a:lnSpc>
              <a:defRPr/>
            </a:pPr>
            <a:r>
              <a:rPr lang="en-US" altLang="en-US" sz="3400" dirty="0">
                <a:latin typeface="+mn-lt"/>
              </a:rPr>
              <a:t>Harassment</a:t>
            </a:r>
          </a:p>
          <a:p>
            <a:pPr>
              <a:lnSpc>
                <a:spcPct val="110000"/>
              </a:lnSpc>
              <a:defRPr/>
            </a:pPr>
            <a:r>
              <a:rPr lang="en-US" altLang="en-US" sz="3400" dirty="0">
                <a:latin typeface="+mn-lt"/>
              </a:rPr>
              <a:t>Embezzlement </a:t>
            </a:r>
          </a:p>
          <a:p>
            <a:pPr>
              <a:lnSpc>
                <a:spcPct val="110000"/>
              </a:lnSpc>
              <a:defRPr/>
            </a:pPr>
            <a:r>
              <a:rPr lang="en-US" altLang="en-US" sz="3400" dirty="0">
                <a:latin typeface="+mn-lt"/>
              </a:rPr>
              <a:t>Required Filings and Reporting</a:t>
            </a:r>
          </a:p>
          <a:p>
            <a:pPr>
              <a:lnSpc>
                <a:spcPct val="110000"/>
              </a:lnSpc>
              <a:defRPr/>
            </a:pPr>
            <a:r>
              <a:rPr lang="en-US" altLang="en-US" sz="3400" dirty="0">
                <a:latin typeface="+mn-lt"/>
              </a:rPr>
              <a:t>Labor Law Compliance</a:t>
            </a:r>
          </a:p>
          <a:p>
            <a:pPr>
              <a:lnSpc>
                <a:spcPct val="110000"/>
              </a:lnSpc>
              <a:defRPr/>
            </a:pPr>
            <a:r>
              <a:rPr lang="en-US" altLang="en-US" sz="3400" dirty="0">
                <a:latin typeface="+mn-lt"/>
              </a:rPr>
              <a:t>Personal and Property Injury</a:t>
            </a:r>
          </a:p>
          <a:p>
            <a:pPr>
              <a:lnSpc>
                <a:spcPct val="110000"/>
              </a:lnSpc>
              <a:defRPr/>
            </a:pPr>
            <a:r>
              <a:rPr lang="en-US" altLang="en-US" sz="3400" dirty="0">
                <a:latin typeface="+mn-lt"/>
              </a:rPr>
              <a:t>Antitrust</a:t>
            </a:r>
          </a:p>
          <a:p>
            <a:pPr>
              <a:lnSpc>
                <a:spcPct val="110000"/>
              </a:lnSpc>
              <a:defRPr/>
            </a:pPr>
            <a:endParaRPr lang="en-US" altLang="en-US" dirty="0">
              <a:latin typeface="Tahoma" panose="020B0604030504040204" pitchFamily="34" charset="0"/>
            </a:endParaRPr>
          </a:p>
          <a:p>
            <a:pPr>
              <a:lnSpc>
                <a:spcPct val="110000"/>
              </a:lnSpc>
              <a:defRPr/>
            </a:pPr>
            <a:endParaRPr lang="en-US" altLang="en-US" dirty="0">
              <a:latin typeface="Tahoma" panose="020B0604030504040204" pitchFamily="34" charset="0"/>
            </a:endParaRPr>
          </a:p>
          <a:p>
            <a:pPr>
              <a:lnSpc>
                <a:spcPct val="110000"/>
              </a:lnSpc>
              <a:buFont typeface="Wingdings" panose="05000000000000000000" pitchFamily="2" charset="2"/>
              <a:buNone/>
              <a:defRPr/>
            </a:pPr>
            <a:endParaRPr lang="en-US" altLang="en-US" sz="2000" dirty="0">
              <a:latin typeface="Tahoma" panose="020B0604030504040204" pitchFamily="34" charset="0"/>
            </a:endParaRPr>
          </a:p>
        </p:txBody>
      </p:sp>
      <p:sp>
        <p:nvSpPr>
          <p:cNvPr id="6" name="Rectangle 3">
            <a:extLst>
              <a:ext uri="{FF2B5EF4-FFF2-40B4-BE49-F238E27FC236}">
                <a16:creationId xmlns:a16="http://schemas.microsoft.com/office/drawing/2014/main" id="{B9EBC7A0-26DC-409B-9EEA-876B3012FA50}"/>
              </a:ext>
            </a:extLst>
          </p:cNvPr>
          <p:cNvSpPr txBox="1">
            <a:spLocks noChangeArrowheads="1"/>
          </p:cNvSpPr>
          <p:nvPr/>
        </p:nvSpPr>
        <p:spPr>
          <a:xfrm>
            <a:off x="714239" y="2138753"/>
            <a:ext cx="10515600" cy="522142"/>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Lato" panose="020F0502020204030203" pitchFamily="34" charset="0"/>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Lato" panose="020F0502020204030203" pitchFamily="34" charset="0"/>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Lato" panose="020F0502020204030203" pitchFamily="34" charset="0"/>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Lato" panose="020F0502020204030203" pitchFamily="34" charset="0"/>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Lato" panose="020F0502020204030203" pitchFamily="34" charset="0"/>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Font typeface="Arial" panose="020B0604020202020204" pitchFamily="34" charset="0"/>
              <a:buNone/>
              <a:defRPr/>
            </a:pPr>
            <a:r>
              <a:rPr lang="en-US" altLang="en-US" sz="2400" dirty="0">
                <a:latin typeface="+mn-lt"/>
              </a:rPr>
              <a:t>Some risks the board should be aware and avoid:</a:t>
            </a:r>
            <a:endParaRPr lang="en-US" altLang="en-US" sz="9600" dirty="0">
              <a:latin typeface="+mn-lt"/>
            </a:endParaRPr>
          </a:p>
          <a:p>
            <a:pPr marL="0" indent="0">
              <a:lnSpc>
                <a:spcPct val="110000"/>
              </a:lnSpc>
              <a:buNone/>
              <a:defRPr/>
            </a:pPr>
            <a:endParaRPr lang="en-US" altLang="en-US" sz="2000" dirty="0">
              <a:latin typeface="Tahoma" panose="020B0604030504040204" pitchFamily="34" charset="0"/>
            </a:endParaRPr>
          </a:p>
          <a:p>
            <a:pPr>
              <a:lnSpc>
                <a:spcPct val="110000"/>
              </a:lnSpc>
              <a:defRPr/>
            </a:pPr>
            <a:endParaRPr lang="en-US" altLang="en-US" sz="2000" dirty="0">
              <a:latin typeface="Tahoma" panose="020B0604030504040204" pitchFamily="34" charset="0"/>
            </a:endParaRPr>
          </a:p>
          <a:p>
            <a:pPr>
              <a:lnSpc>
                <a:spcPct val="110000"/>
              </a:lnSpc>
              <a:defRPr/>
            </a:pPr>
            <a:endParaRPr lang="en-US" altLang="en-US" sz="2000" dirty="0">
              <a:latin typeface="Tahoma" panose="020B0604030504040204" pitchFamily="34" charset="0"/>
            </a:endParaRPr>
          </a:p>
          <a:p>
            <a:pPr>
              <a:lnSpc>
                <a:spcPct val="110000"/>
              </a:lnSpc>
              <a:buFont typeface="Wingdings" panose="05000000000000000000" pitchFamily="2" charset="2"/>
              <a:buNone/>
              <a:defRPr/>
            </a:pPr>
            <a:endParaRPr lang="en-US" altLang="en-US" sz="2000" dirty="0">
              <a:latin typeface="Tahoma" panose="020B060403050404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a:extLst>
              <a:ext uri="{FF2B5EF4-FFF2-40B4-BE49-F238E27FC236}">
                <a16:creationId xmlns:a16="http://schemas.microsoft.com/office/drawing/2014/main" id="{177BD19F-6947-4108-8CD1-BA765C88F1BC}"/>
              </a:ext>
            </a:extLst>
          </p:cNvPr>
          <p:cNvSpPr>
            <a:spLocks noGrp="1"/>
          </p:cNvSpPr>
          <p:nvPr>
            <p:ph type="title"/>
          </p:nvPr>
        </p:nvSpPr>
        <p:spPr>
          <a:xfrm>
            <a:off x="838200" y="1295207"/>
            <a:ext cx="10515600" cy="864519"/>
          </a:xfrm>
        </p:spPr>
        <p:txBody>
          <a:bodyPr>
            <a:normAutofit/>
          </a:bodyPr>
          <a:lstStyle/>
          <a:p>
            <a:r>
              <a:rPr lang="en-US" altLang="en-US" sz="4200" dirty="0"/>
              <a:t>Public Records</a:t>
            </a:r>
          </a:p>
        </p:txBody>
      </p:sp>
      <p:sp>
        <p:nvSpPr>
          <p:cNvPr id="3" name="Content Placeholder 2">
            <a:extLst>
              <a:ext uri="{FF2B5EF4-FFF2-40B4-BE49-F238E27FC236}">
                <a16:creationId xmlns:a16="http://schemas.microsoft.com/office/drawing/2014/main" id="{A456968F-0616-4C04-8C5B-236AF990B6FE}"/>
              </a:ext>
            </a:extLst>
          </p:cNvPr>
          <p:cNvSpPr>
            <a:spLocks noGrp="1"/>
          </p:cNvSpPr>
          <p:nvPr>
            <p:ph idx="1"/>
          </p:nvPr>
        </p:nvSpPr>
        <p:spPr>
          <a:xfrm>
            <a:off x="838200" y="2333897"/>
            <a:ext cx="10343605" cy="4110446"/>
          </a:xfrm>
        </p:spPr>
        <p:txBody>
          <a:bodyPr/>
          <a:lstStyle/>
          <a:p>
            <a:pPr>
              <a:defRPr/>
            </a:pPr>
            <a:r>
              <a:rPr lang="en-US" sz="2400" dirty="0"/>
              <a:t>Most nonprofits are </a:t>
            </a:r>
            <a:r>
              <a:rPr lang="en-US" sz="2400" u="sng" dirty="0"/>
              <a:t>private corporations</a:t>
            </a:r>
            <a:r>
              <a:rPr lang="en-US" sz="2400" dirty="0"/>
              <a:t>. It is erroneous to believe they fall under open record or Freedom of Information Act (FOIA) requests.  </a:t>
            </a:r>
            <a:br>
              <a:rPr lang="en-US" sz="2400" dirty="0"/>
            </a:br>
            <a:endParaRPr lang="en-US" sz="2400" dirty="0"/>
          </a:p>
          <a:p>
            <a:pPr>
              <a:defRPr/>
            </a:pPr>
            <a:r>
              <a:rPr lang="en-US" sz="2400" dirty="0"/>
              <a:t>Compliance is expected with public records request of board or staff.  Public records include:</a:t>
            </a:r>
          </a:p>
          <a:p>
            <a:pPr marL="0" indent="0">
              <a:buNone/>
              <a:defRPr/>
            </a:pPr>
            <a:endParaRPr lang="en-US" sz="2400" dirty="0"/>
          </a:p>
          <a:p>
            <a:pPr lvl="1">
              <a:defRPr/>
            </a:pPr>
            <a:r>
              <a:rPr lang="en-US" dirty="0"/>
              <a:t>IRS Letter of Designation</a:t>
            </a:r>
          </a:p>
          <a:p>
            <a:pPr lvl="1">
              <a:defRPr/>
            </a:pPr>
            <a:r>
              <a:rPr lang="en-US" dirty="0"/>
              <a:t>IRS Form 990 (last 3 years)</a:t>
            </a:r>
          </a:p>
          <a:p>
            <a:pPr lvl="1">
              <a:defRPr/>
            </a:pPr>
            <a:r>
              <a:rPr lang="en-US" dirty="0"/>
              <a:t>IRS Form 1024 or 1023 (the application to requesting exemption)</a:t>
            </a:r>
          </a:p>
          <a:p>
            <a:pPr marL="0" indent="0">
              <a:buNone/>
              <a:defRPr/>
            </a:pPr>
            <a:endParaRPr lang="en-US" sz="1200" dirty="0"/>
          </a:p>
          <a:p>
            <a:pPr marL="0" indent="0">
              <a:buNone/>
              <a:defRPr/>
            </a:pPr>
            <a:endParaRPr lang="en-US" sz="2400" dirty="0"/>
          </a:p>
        </p:txBody>
      </p:sp>
      <p:sp>
        <p:nvSpPr>
          <p:cNvPr id="90116" name="Slide Number Placeholder 3">
            <a:extLst>
              <a:ext uri="{FF2B5EF4-FFF2-40B4-BE49-F238E27FC236}">
                <a16:creationId xmlns:a16="http://schemas.microsoft.com/office/drawing/2014/main" id="{A11B4DC4-A19F-4075-A0D0-9E114BF64CD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7F7D66B-78AB-4F95-BFA0-E36DE0EFE008}" type="slidenum">
              <a:rPr lang="en-US" altLang="en-US">
                <a:latin typeface="Arial" panose="020B0604020202020204" pitchFamily="34" charset="0"/>
              </a:rPr>
              <a:pPr/>
              <a:t>41</a:t>
            </a:fld>
            <a:endParaRPr lang="en-US" altLang="en-US">
              <a:latin typeface="Arial" panose="020B0604020202020204" pitchFamily="34" charset="0"/>
            </a:endParaRPr>
          </a:p>
        </p:txBody>
      </p:sp>
      <p:sp>
        <p:nvSpPr>
          <p:cNvPr id="90117" name="TextBox 1">
            <a:extLst>
              <a:ext uri="{FF2B5EF4-FFF2-40B4-BE49-F238E27FC236}">
                <a16:creationId xmlns:a16="http://schemas.microsoft.com/office/drawing/2014/main" id="{A2528F0B-9C62-458B-AD85-B84F6F2E4FAD}"/>
              </a:ext>
            </a:extLst>
          </p:cNvPr>
          <p:cNvSpPr txBox="1">
            <a:spLocks noChangeArrowheads="1"/>
          </p:cNvSpPr>
          <p:nvPr/>
        </p:nvSpPr>
        <p:spPr bwMode="auto">
          <a:xfrm>
            <a:off x="1981200" y="5949950"/>
            <a:ext cx="72834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2000" i="1" dirty="0">
                <a:latin typeface="+mn-lt"/>
              </a:rPr>
              <a:t>IRS Form 990 can be found at </a:t>
            </a:r>
            <a:r>
              <a:rPr lang="en-US" altLang="en-US" sz="2000" i="1" dirty="0">
                <a:latin typeface="+mn-lt"/>
                <a:hlinkClick r:id="rId2"/>
              </a:rPr>
              <a:t>www.Guidestar.org</a:t>
            </a:r>
            <a:r>
              <a:rPr lang="en-US" altLang="en-US" sz="2000" i="1" dirty="0">
                <a:latin typeface="+mn-lt"/>
              </a:rPr>
              <a: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2">
            <a:extLst>
              <a:ext uri="{FF2B5EF4-FFF2-40B4-BE49-F238E27FC236}">
                <a16:creationId xmlns:a16="http://schemas.microsoft.com/office/drawing/2014/main" id="{290E2893-8F57-4C66-8866-D30D2F827C1C}"/>
              </a:ext>
            </a:extLst>
          </p:cNvPr>
          <p:cNvSpPr>
            <a:spLocks noGrp="1" noChangeArrowheads="1"/>
          </p:cNvSpPr>
          <p:nvPr>
            <p:ph type="title"/>
          </p:nvPr>
        </p:nvSpPr>
        <p:spPr>
          <a:xfrm>
            <a:off x="838200" y="1242956"/>
            <a:ext cx="10515600" cy="1090942"/>
          </a:xfrm>
        </p:spPr>
        <p:txBody>
          <a:bodyPr>
            <a:normAutofit/>
          </a:bodyPr>
          <a:lstStyle/>
          <a:p>
            <a:pPr eaLnBrk="1" hangingPunct="1"/>
            <a:r>
              <a:rPr lang="en-US" altLang="en-US" sz="4200" dirty="0">
                <a:latin typeface="+mj-lt"/>
              </a:rPr>
              <a:t>Risk Management –  Antitrust    </a:t>
            </a:r>
          </a:p>
        </p:txBody>
      </p:sp>
      <p:sp>
        <p:nvSpPr>
          <p:cNvPr id="91140" name="Rectangle 3">
            <a:extLst>
              <a:ext uri="{FF2B5EF4-FFF2-40B4-BE49-F238E27FC236}">
                <a16:creationId xmlns:a16="http://schemas.microsoft.com/office/drawing/2014/main" id="{63A81F9D-773E-4CFA-9832-C78A488967FF}"/>
              </a:ext>
            </a:extLst>
          </p:cNvPr>
          <p:cNvSpPr>
            <a:spLocks noGrp="1" noChangeArrowheads="1"/>
          </p:cNvSpPr>
          <p:nvPr>
            <p:ph idx="1"/>
          </p:nvPr>
        </p:nvSpPr>
        <p:spPr>
          <a:xfrm>
            <a:off x="838200" y="2333898"/>
            <a:ext cx="10515600" cy="3843065"/>
          </a:xfrm>
        </p:spPr>
        <p:txBody>
          <a:bodyPr>
            <a:normAutofit lnSpcReduction="10000"/>
          </a:bodyPr>
          <a:lstStyle/>
          <a:p>
            <a:pPr eaLnBrk="1" hangingPunct="1">
              <a:lnSpc>
                <a:spcPct val="90000"/>
              </a:lnSpc>
            </a:pPr>
            <a:r>
              <a:rPr lang="en-US" altLang="en-US" sz="2400" u="sng" dirty="0">
                <a:latin typeface="+mn-lt"/>
              </a:rPr>
              <a:t>Antitrust avoidance statement</a:t>
            </a:r>
            <a:r>
              <a:rPr lang="en-US" altLang="en-US" sz="2400" dirty="0">
                <a:latin typeface="+mn-lt"/>
              </a:rPr>
              <a:t> on file and annual acknowledgements from each board member.</a:t>
            </a:r>
          </a:p>
          <a:p>
            <a:pPr eaLnBrk="1" hangingPunct="1">
              <a:lnSpc>
                <a:spcPct val="90000"/>
              </a:lnSpc>
            </a:pPr>
            <a:endParaRPr lang="en-US" altLang="en-US" sz="1000" dirty="0">
              <a:latin typeface="+mn-lt"/>
            </a:endParaRPr>
          </a:p>
          <a:p>
            <a:pPr eaLnBrk="1" hangingPunct="1">
              <a:lnSpc>
                <a:spcPct val="90000"/>
              </a:lnSpc>
            </a:pPr>
            <a:r>
              <a:rPr lang="en-US" altLang="en-US" sz="2400" dirty="0">
                <a:latin typeface="+mn-lt"/>
              </a:rPr>
              <a:t>Every staff, board and committee member should be aware of the policy and take </a:t>
            </a:r>
            <a:r>
              <a:rPr lang="en-US" altLang="en-US" sz="2400" u="sng" dirty="0">
                <a:latin typeface="+mn-lt"/>
              </a:rPr>
              <a:t>immediate action in any setting where a violation is occurring</a:t>
            </a:r>
            <a:r>
              <a:rPr lang="en-US" altLang="en-US" sz="2400" dirty="0">
                <a:latin typeface="+mn-lt"/>
              </a:rPr>
              <a:t>.  Most common threat is discussions of price-setting among competitors that could be interpreted as an effort to restrict trade.</a:t>
            </a:r>
          </a:p>
          <a:p>
            <a:pPr eaLnBrk="1" hangingPunct="1">
              <a:lnSpc>
                <a:spcPct val="90000"/>
              </a:lnSpc>
            </a:pPr>
            <a:endParaRPr lang="en-US" altLang="en-US" sz="1000" dirty="0">
              <a:latin typeface="+mn-lt"/>
            </a:endParaRPr>
          </a:p>
          <a:p>
            <a:pPr eaLnBrk="1" hangingPunct="1">
              <a:lnSpc>
                <a:spcPct val="90000"/>
              </a:lnSpc>
            </a:pPr>
            <a:r>
              <a:rPr lang="en-US" altLang="en-US" sz="2400" u="sng" dirty="0">
                <a:latin typeface="+mn-lt"/>
              </a:rPr>
              <a:t>Staff monitors on-line discussions and meetings</a:t>
            </a:r>
            <a:r>
              <a:rPr lang="en-US" altLang="en-US" sz="2400" dirty="0">
                <a:latin typeface="+mn-lt"/>
              </a:rPr>
              <a:t> for potential violations.</a:t>
            </a:r>
          </a:p>
          <a:p>
            <a:pPr eaLnBrk="1" hangingPunct="1">
              <a:lnSpc>
                <a:spcPct val="90000"/>
              </a:lnSpc>
            </a:pPr>
            <a:endParaRPr lang="en-US" altLang="en-US" sz="1000" dirty="0">
              <a:latin typeface="+mn-lt"/>
            </a:endParaRPr>
          </a:p>
          <a:p>
            <a:pPr eaLnBrk="1" hangingPunct="1">
              <a:lnSpc>
                <a:spcPct val="90000"/>
              </a:lnSpc>
            </a:pPr>
            <a:r>
              <a:rPr lang="en-US" altLang="en-US" sz="2400" b="1" dirty="0">
                <a:latin typeface="+mn-lt"/>
              </a:rPr>
              <a:t>Up to $10 million fine + damages + jail. </a:t>
            </a:r>
          </a:p>
        </p:txBody>
      </p:sp>
      <p:sp>
        <p:nvSpPr>
          <p:cNvPr id="91138" name="Slide Number Placeholder 5">
            <a:extLst>
              <a:ext uri="{FF2B5EF4-FFF2-40B4-BE49-F238E27FC236}">
                <a16:creationId xmlns:a16="http://schemas.microsoft.com/office/drawing/2014/main" id="{9E87C647-12AF-42D8-9CE3-7EAE351FD42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5628B734-5CB9-468B-8592-3F8E3961A187}" type="slidenum">
              <a:rPr lang="en-US" altLang="en-US" sz="1000"/>
              <a:pPr>
                <a:spcBef>
                  <a:spcPct val="0"/>
                </a:spcBef>
                <a:buClrTx/>
                <a:buSzTx/>
                <a:buFontTx/>
                <a:buNone/>
              </a:pPr>
              <a:t>42</a:t>
            </a:fld>
            <a:endParaRPr lang="en-US" altLang="en-US" sz="1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2">
            <a:extLst>
              <a:ext uri="{FF2B5EF4-FFF2-40B4-BE49-F238E27FC236}">
                <a16:creationId xmlns:a16="http://schemas.microsoft.com/office/drawing/2014/main" id="{CB2B5069-FFAD-4CFF-984E-AAB0952F6744}"/>
              </a:ext>
            </a:extLst>
          </p:cNvPr>
          <p:cNvSpPr>
            <a:spLocks noGrp="1" noChangeArrowheads="1"/>
          </p:cNvSpPr>
          <p:nvPr>
            <p:ph type="title"/>
          </p:nvPr>
        </p:nvSpPr>
        <p:spPr>
          <a:xfrm>
            <a:off x="838200" y="1225537"/>
            <a:ext cx="10515600" cy="1325563"/>
          </a:xfrm>
        </p:spPr>
        <p:txBody>
          <a:bodyPr>
            <a:normAutofit/>
          </a:bodyPr>
          <a:lstStyle/>
          <a:p>
            <a:pPr eaLnBrk="1" hangingPunct="1"/>
            <a:r>
              <a:rPr lang="en-US" altLang="en-US" sz="4200" dirty="0">
                <a:latin typeface="+mj-lt"/>
              </a:rPr>
              <a:t>Risk Management – Who Speaks?</a:t>
            </a:r>
          </a:p>
        </p:txBody>
      </p:sp>
      <p:sp>
        <p:nvSpPr>
          <p:cNvPr id="93188" name="Rectangle 3">
            <a:extLst>
              <a:ext uri="{FF2B5EF4-FFF2-40B4-BE49-F238E27FC236}">
                <a16:creationId xmlns:a16="http://schemas.microsoft.com/office/drawing/2014/main" id="{DED92E4C-A0DC-4D34-A4E9-22514A4146F9}"/>
              </a:ext>
            </a:extLst>
          </p:cNvPr>
          <p:cNvSpPr>
            <a:spLocks noGrp="1" noChangeArrowheads="1"/>
          </p:cNvSpPr>
          <p:nvPr>
            <p:ph idx="1"/>
          </p:nvPr>
        </p:nvSpPr>
        <p:spPr>
          <a:xfrm>
            <a:off x="838200" y="2551100"/>
            <a:ext cx="10515600" cy="3625863"/>
          </a:xfrm>
        </p:spPr>
        <p:txBody>
          <a:bodyPr>
            <a:normAutofit/>
          </a:bodyPr>
          <a:lstStyle/>
          <a:p>
            <a:pPr eaLnBrk="1" hangingPunct="1"/>
            <a:r>
              <a:rPr lang="en-US" altLang="en-US" sz="2400" b="1" dirty="0">
                <a:latin typeface="+mn-lt"/>
              </a:rPr>
              <a:t>Apparent Authority </a:t>
            </a:r>
            <a:r>
              <a:rPr lang="en-US" altLang="en-US" sz="2400" dirty="0">
                <a:latin typeface="+mn-lt"/>
              </a:rPr>
              <a:t>– Care should be taken that committee chairs or other volunteers not usurp the authority of the chief elected officer or take on authority not specifically delegated.</a:t>
            </a:r>
          </a:p>
          <a:p>
            <a:pPr eaLnBrk="1" hangingPunct="1"/>
            <a:endParaRPr lang="en-US" altLang="en-US" sz="2400" dirty="0">
              <a:latin typeface="+mn-lt"/>
            </a:endParaRPr>
          </a:p>
          <a:p>
            <a:pPr marL="0" indent="0" algn="ctr" eaLnBrk="1" hangingPunct="1">
              <a:buNone/>
            </a:pPr>
            <a:r>
              <a:rPr lang="en-US" altLang="en-US" sz="2400" i="1" dirty="0">
                <a:latin typeface="+mn-lt"/>
              </a:rPr>
              <a:t>“I can’t speak for the board, but I can offer my personal opinion.”</a:t>
            </a:r>
          </a:p>
        </p:txBody>
      </p:sp>
      <p:sp>
        <p:nvSpPr>
          <p:cNvPr id="93186" name="Slide Number Placeholder 5">
            <a:extLst>
              <a:ext uri="{FF2B5EF4-FFF2-40B4-BE49-F238E27FC236}">
                <a16:creationId xmlns:a16="http://schemas.microsoft.com/office/drawing/2014/main" id="{A34804C6-982D-4F13-B52C-B0B3DA49C47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41385B71-D4BD-4381-896A-9D92F6BB5379}" type="slidenum">
              <a:rPr lang="en-US" altLang="en-US" sz="1000"/>
              <a:pPr>
                <a:spcBef>
                  <a:spcPct val="0"/>
                </a:spcBef>
                <a:buClrTx/>
                <a:buSzTx/>
                <a:buFontTx/>
                <a:buNone/>
              </a:pPr>
              <a:t>43</a:t>
            </a:fld>
            <a:endParaRPr lang="en-US" altLang="en-US" sz="10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2">
            <a:extLst>
              <a:ext uri="{FF2B5EF4-FFF2-40B4-BE49-F238E27FC236}">
                <a16:creationId xmlns:a16="http://schemas.microsoft.com/office/drawing/2014/main" id="{E5EE5AC0-D12A-4E51-8D98-1B5B9D38A3EB}"/>
              </a:ext>
            </a:extLst>
          </p:cNvPr>
          <p:cNvSpPr>
            <a:spLocks noGrp="1" noChangeArrowheads="1"/>
          </p:cNvSpPr>
          <p:nvPr>
            <p:ph type="title"/>
          </p:nvPr>
        </p:nvSpPr>
        <p:spPr>
          <a:xfrm>
            <a:off x="838200" y="1308284"/>
            <a:ext cx="10515600" cy="955946"/>
          </a:xfrm>
        </p:spPr>
        <p:txBody>
          <a:bodyPr>
            <a:normAutofit/>
          </a:bodyPr>
          <a:lstStyle/>
          <a:p>
            <a:pPr eaLnBrk="1" hangingPunct="1"/>
            <a:r>
              <a:rPr lang="en-US" altLang="en-US" sz="4200" dirty="0">
                <a:latin typeface="+mj-lt"/>
              </a:rPr>
              <a:t>Risk Management – IRS Issues</a:t>
            </a:r>
          </a:p>
        </p:txBody>
      </p:sp>
      <p:sp>
        <p:nvSpPr>
          <p:cNvPr id="95236" name="Rectangle 3">
            <a:extLst>
              <a:ext uri="{FF2B5EF4-FFF2-40B4-BE49-F238E27FC236}">
                <a16:creationId xmlns:a16="http://schemas.microsoft.com/office/drawing/2014/main" id="{B1800180-652F-475C-BCC3-64A466AD1A91}"/>
              </a:ext>
            </a:extLst>
          </p:cNvPr>
          <p:cNvSpPr>
            <a:spLocks noGrp="1" noChangeArrowheads="1"/>
          </p:cNvSpPr>
          <p:nvPr>
            <p:ph idx="1"/>
          </p:nvPr>
        </p:nvSpPr>
        <p:spPr>
          <a:xfrm>
            <a:off x="838200" y="2264230"/>
            <a:ext cx="10515600" cy="3912733"/>
          </a:xfrm>
        </p:spPr>
        <p:txBody>
          <a:bodyPr>
            <a:noAutofit/>
          </a:bodyPr>
          <a:lstStyle/>
          <a:p>
            <a:pPr eaLnBrk="1" hangingPunct="1"/>
            <a:r>
              <a:rPr lang="en-US" altLang="en-US" sz="2400" dirty="0">
                <a:latin typeface="+mn-lt"/>
              </a:rPr>
              <a:t>IRS Issues</a:t>
            </a:r>
          </a:p>
          <a:p>
            <a:pPr lvl="1" eaLnBrk="1" hangingPunct="1"/>
            <a:r>
              <a:rPr lang="en-US" altLang="en-US" dirty="0">
                <a:latin typeface="+mn-lt"/>
              </a:rPr>
              <a:t>Increasing scrutiny of boards and staff</a:t>
            </a:r>
          </a:p>
          <a:p>
            <a:pPr lvl="1" eaLnBrk="1" hangingPunct="1"/>
            <a:r>
              <a:rPr lang="en-US" altLang="en-US" dirty="0">
                <a:latin typeface="+mn-lt"/>
              </a:rPr>
              <a:t>Unrelated Business Income Tax (UBIT)</a:t>
            </a:r>
          </a:p>
          <a:p>
            <a:pPr lvl="1" eaLnBrk="1" hangingPunct="1"/>
            <a:r>
              <a:rPr lang="en-US" altLang="en-US" dirty="0">
                <a:latin typeface="+mn-lt"/>
              </a:rPr>
              <a:t>990s is public information</a:t>
            </a:r>
          </a:p>
          <a:p>
            <a:pPr lvl="1" eaLnBrk="1" hangingPunct="1"/>
            <a:r>
              <a:rPr lang="en-US" altLang="en-US" dirty="0">
                <a:latin typeface="+mn-lt"/>
              </a:rPr>
              <a:t>Policy considerations</a:t>
            </a:r>
          </a:p>
          <a:p>
            <a:pPr lvl="2" eaLnBrk="1" hangingPunct="1"/>
            <a:r>
              <a:rPr lang="en-US" altLang="en-US" sz="2400" dirty="0">
                <a:latin typeface="+mn-lt"/>
              </a:rPr>
              <a:t>Whistle Blower</a:t>
            </a:r>
          </a:p>
          <a:p>
            <a:pPr lvl="2" eaLnBrk="1" hangingPunct="1"/>
            <a:r>
              <a:rPr lang="en-US" altLang="en-US" sz="2400" dirty="0">
                <a:latin typeface="+mn-lt"/>
              </a:rPr>
              <a:t>Audit</a:t>
            </a:r>
          </a:p>
          <a:p>
            <a:pPr lvl="2" eaLnBrk="1" hangingPunct="1"/>
            <a:r>
              <a:rPr lang="en-US" altLang="en-US" sz="2400" dirty="0">
                <a:latin typeface="+mn-lt"/>
              </a:rPr>
              <a:t>Conflicts</a:t>
            </a:r>
          </a:p>
          <a:p>
            <a:pPr lvl="2" eaLnBrk="1" hangingPunct="1"/>
            <a:r>
              <a:rPr lang="en-US" altLang="en-US" sz="2400" dirty="0">
                <a:latin typeface="+mn-lt"/>
              </a:rPr>
              <a:t>Record Retention</a:t>
            </a:r>
          </a:p>
          <a:p>
            <a:pPr lvl="2" eaLnBrk="1" hangingPunct="1"/>
            <a:r>
              <a:rPr lang="en-US" altLang="en-US" sz="2400" dirty="0">
                <a:latin typeface="+mn-lt"/>
              </a:rPr>
              <a:t>Compensation</a:t>
            </a:r>
          </a:p>
        </p:txBody>
      </p:sp>
      <p:sp>
        <p:nvSpPr>
          <p:cNvPr id="95234" name="Slide Number Placeholder 5">
            <a:extLst>
              <a:ext uri="{FF2B5EF4-FFF2-40B4-BE49-F238E27FC236}">
                <a16:creationId xmlns:a16="http://schemas.microsoft.com/office/drawing/2014/main" id="{4F41FD3E-26A0-4B75-BB78-7EA1833192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SzPct val="5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4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4FD712AD-64E6-4B3D-B5FC-384FF5B925C7}" type="slidenum">
              <a:rPr lang="en-US" altLang="en-US" sz="1000"/>
              <a:pPr>
                <a:spcBef>
                  <a:spcPct val="0"/>
                </a:spcBef>
                <a:buClrTx/>
                <a:buSzTx/>
                <a:buFontTx/>
                <a:buNone/>
              </a:pPr>
              <a:t>44</a:t>
            </a:fld>
            <a:endParaRPr lang="en-US" altLang="en-US" sz="1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76B60F21-5553-44C1-AE3E-59E6450F1859}"/>
              </a:ext>
            </a:extLst>
          </p:cNvPr>
          <p:cNvSpPr>
            <a:spLocks noGrp="1" noChangeArrowheads="1"/>
          </p:cNvSpPr>
          <p:nvPr>
            <p:ph type="title"/>
          </p:nvPr>
        </p:nvSpPr>
        <p:spPr>
          <a:xfrm>
            <a:off x="838200" y="1295206"/>
            <a:ext cx="10515600" cy="890645"/>
          </a:xfrm>
        </p:spPr>
        <p:txBody>
          <a:bodyPr>
            <a:normAutofit/>
          </a:bodyPr>
          <a:lstStyle/>
          <a:p>
            <a:pPr eaLnBrk="1" hangingPunct="1"/>
            <a:r>
              <a:rPr lang="en-US" altLang="en-US" sz="4200" dirty="0"/>
              <a:t>Summary</a:t>
            </a:r>
          </a:p>
        </p:txBody>
      </p:sp>
      <p:sp>
        <p:nvSpPr>
          <p:cNvPr id="97283" name="Rectangle 3">
            <a:extLst>
              <a:ext uri="{FF2B5EF4-FFF2-40B4-BE49-F238E27FC236}">
                <a16:creationId xmlns:a16="http://schemas.microsoft.com/office/drawing/2014/main" id="{33D6A7B9-0BC8-44A5-AAD7-9F90A8ED46C0}"/>
              </a:ext>
            </a:extLst>
          </p:cNvPr>
          <p:cNvSpPr>
            <a:spLocks noGrp="1" noChangeArrowheads="1"/>
          </p:cNvSpPr>
          <p:nvPr>
            <p:ph idx="1"/>
          </p:nvPr>
        </p:nvSpPr>
        <p:spPr>
          <a:xfrm>
            <a:off x="673280" y="2342605"/>
            <a:ext cx="10680519" cy="4032069"/>
          </a:xfrm>
        </p:spPr>
        <p:txBody>
          <a:bodyPr>
            <a:noAutofit/>
          </a:bodyPr>
          <a:lstStyle/>
          <a:p>
            <a:pPr eaLnBrk="1" hangingPunct="1">
              <a:lnSpc>
                <a:spcPts val="3200"/>
              </a:lnSpc>
            </a:pPr>
            <a:r>
              <a:rPr lang="en-US" altLang="en-US" sz="2400" dirty="0">
                <a:latin typeface="+mn-lt"/>
              </a:rPr>
              <a:t>The board experience should be positive.</a:t>
            </a:r>
          </a:p>
          <a:p>
            <a:pPr eaLnBrk="1" hangingPunct="1">
              <a:lnSpc>
                <a:spcPts val="3200"/>
              </a:lnSpc>
            </a:pPr>
            <a:r>
              <a:rPr lang="en-US" altLang="en-US" sz="2400" dirty="0">
                <a:latin typeface="+mn-lt"/>
              </a:rPr>
              <a:t>The board is the caretaker of the organization.</a:t>
            </a:r>
          </a:p>
          <a:p>
            <a:pPr eaLnBrk="1" hangingPunct="1">
              <a:lnSpc>
                <a:spcPts val="3200"/>
              </a:lnSpc>
            </a:pPr>
            <a:r>
              <a:rPr lang="en-US" altLang="en-US" sz="2400" dirty="0">
                <a:latin typeface="+mn-lt"/>
              </a:rPr>
              <a:t>The board speaks as a whole </a:t>
            </a:r>
            <a:r>
              <a:rPr lang="en-US" altLang="en-US" sz="2000" i="1" dirty="0">
                <a:latin typeface="+mn-lt"/>
              </a:rPr>
              <a:t>(through the chief elected officer or designee).</a:t>
            </a:r>
          </a:p>
          <a:p>
            <a:pPr eaLnBrk="1" hangingPunct="1">
              <a:lnSpc>
                <a:spcPts val="3200"/>
              </a:lnSpc>
            </a:pPr>
            <a:r>
              <a:rPr lang="en-US" altLang="en-US" sz="2400" dirty="0">
                <a:latin typeface="+mn-lt"/>
              </a:rPr>
              <a:t>Directors should apply their business acumen.</a:t>
            </a:r>
          </a:p>
          <a:p>
            <a:pPr eaLnBrk="1" hangingPunct="1">
              <a:lnSpc>
                <a:spcPts val="3200"/>
              </a:lnSpc>
            </a:pPr>
            <a:r>
              <a:rPr lang="en-US" altLang="en-US" sz="2400" dirty="0">
                <a:latin typeface="+mn-lt"/>
              </a:rPr>
              <a:t>Directors are perceived as representing the organization.</a:t>
            </a:r>
          </a:p>
          <a:p>
            <a:pPr eaLnBrk="1" hangingPunct="1">
              <a:lnSpc>
                <a:spcPts val="3200"/>
              </a:lnSpc>
            </a:pPr>
            <a:r>
              <a:rPr lang="en-US" altLang="en-US" sz="2400" dirty="0">
                <a:latin typeface="+mn-lt"/>
              </a:rPr>
              <a:t>Staff is the resource to the board to execute the strategic plan.</a:t>
            </a:r>
          </a:p>
          <a:p>
            <a:pPr eaLnBrk="1" hangingPunct="1">
              <a:lnSpc>
                <a:spcPts val="3200"/>
              </a:lnSpc>
            </a:pPr>
            <a:r>
              <a:rPr lang="en-US" altLang="en-US" sz="2400" dirty="0">
                <a:latin typeface="+mn-lt"/>
              </a:rPr>
              <a:t>Please offer ideas to improve board and governance.</a:t>
            </a:r>
          </a:p>
          <a:p>
            <a:pPr eaLnBrk="1" hangingPunct="1">
              <a:lnSpc>
                <a:spcPts val="3200"/>
              </a:lnSpc>
            </a:pPr>
            <a:r>
              <a:rPr lang="en-US" altLang="en-US" sz="2400" b="1" dirty="0">
                <a:latin typeface="+mn-lt"/>
              </a:rPr>
              <a:t>Thank you for serving on the board!</a:t>
            </a:r>
            <a:endParaRPr lang="en-US" altLang="en-US" sz="500" b="1" dirty="0">
              <a:latin typeface="+mn-lt"/>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8F4B2-A955-43AC-A860-982342C75601}"/>
              </a:ext>
            </a:extLst>
          </p:cNvPr>
          <p:cNvSpPr>
            <a:spLocks noGrp="1"/>
          </p:cNvSpPr>
          <p:nvPr>
            <p:ph type="title"/>
          </p:nvPr>
        </p:nvSpPr>
        <p:spPr/>
        <p:txBody>
          <a:bodyPr>
            <a:normAutofit/>
          </a:bodyPr>
          <a:lstStyle/>
          <a:p>
            <a:r>
              <a:rPr lang="en-US" sz="4200" dirty="0"/>
              <a:t>Calendar of Events</a:t>
            </a:r>
          </a:p>
        </p:txBody>
      </p:sp>
      <p:sp>
        <p:nvSpPr>
          <p:cNvPr id="3" name="Content Placeholder 2">
            <a:extLst>
              <a:ext uri="{FF2B5EF4-FFF2-40B4-BE49-F238E27FC236}">
                <a16:creationId xmlns:a16="http://schemas.microsoft.com/office/drawing/2014/main" id="{4A5348D4-E139-4DE0-9EFF-B228DC1EDDE9}"/>
              </a:ext>
            </a:extLst>
          </p:cNvPr>
          <p:cNvSpPr>
            <a:spLocks noGrp="1"/>
          </p:cNvSpPr>
          <p:nvPr>
            <p:ph idx="1"/>
          </p:nvPr>
        </p:nvSpPr>
        <p:spPr/>
        <p:txBody>
          <a:bodyPr>
            <a:normAutofit/>
          </a:bodyPr>
          <a:lstStyle/>
          <a:p>
            <a:r>
              <a:rPr lang="en-US" sz="2400" dirty="0">
                <a:highlight>
                  <a:srgbClr val="FFFF00"/>
                </a:highlight>
              </a:rPr>
              <a:t>List all Affiliate, Local, State and National Chapter events.</a:t>
            </a:r>
          </a:p>
        </p:txBody>
      </p:sp>
    </p:spTree>
    <p:extLst>
      <p:ext uri="{BB962C8B-B14F-4D97-AF65-F5344CB8AC3E}">
        <p14:creationId xmlns:p14="http://schemas.microsoft.com/office/powerpoint/2010/main" val="982413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F8D99-4EDC-47B2-946F-A0B36CBB0C95}"/>
              </a:ext>
            </a:extLst>
          </p:cNvPr>
          <p:cNvSpPr>
            <a:spLocks noGrp="1"/>
          </p:cNvSpPr>
          <p:nvPr>
            <p:ph type="title"/>
          </p:nvPr>
        </p:nvSpPr>
        <p:spPr/>
        <p:txBody>
          <a:bodyPr>
            <a:normAutofit/>
          </a:bodyPr>
          <a:lstStyle/>
          <a:p>
            <a:r>
              <a:rPr lang="en-US" sz="4200" dirty="0"/>
              <a:t>Social Media</a:t>
            </a:r>
          </a:p>
        </p:txBody>
      </p:sp>
      <p:sp>
        <p:nvSpPr>
          <p:cNvPr id="3" name="Content Placeholder 2">
            <a:extLst>
              <a:ext uri="{FF2B5EF4-FFF2-40B4-BE49-F238E27FC236}">
                <a16:creationId xmlns:a16="http://schemas.microsoft.com/office/drawing/2014/main" id="{3BF9D988-57C6-4CA4-A970-924CDA9ECA59}"/>
              </a:ext>
            </a:extLst>
          </p:cNvPr>
          <p:cNvSpPr>
            <a:spLocks noGrp="1"/>
          </p:cNvSpPr>
          <p:nvPr>
            <p:ph idx="1"/>
          </p:nvPr>
        </p:nvSpPr>
        <p:spPr/>
        <p:txBody>
          <a:bodyPr>
            <a:normAutofit/>
          </a:bodyPr>
          <a:lstStyle/>
          <a:p>
            <a:r>
              <a:rPr lang="en-US" sz="2400" dirty="0">
                <a:highlight>
                  <a:srgbClr val="FFFF00"/>
                </a:highlight>
              </a:rPr>
              <a:t>List Chapter Social Media including Facebook, Twitter, LinkedIn, Instagram, YouTube, etc. </a:t>
            </a:r>
          </a:p>
        </p:txBody>
      </p:sp>
    </p:spTree>
    <p:extLst>
      <p:ext uri="{BB962C8B-B14F-4D97-AF65-F5344CB8AC3E}">
        <p14:creationId xmlns:p14="http://schemas.microsoft.com/office/powerpoint/2010/main" val="387053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DE5D1-ADE2-4B2A-BD15-9E18594FA0A8}"/>
              </a:ext>
            </a:extLst>
          </p:cNvPr>
          <p:cNvSpPr>
            <a:spLocks noGrp="1"/>
          </p:cNvSpPr>
          <p:nvPr>
            <p:ph type="title"/>
          </p:nvPr>
        </p:nvSpPr>
        <p:spPr>
          <a:xfrm>
            <a:off x="838200" y="1208117"/>
            <a:ext cx="10515600" cy="1325563"/>
          </a:xfrm>
        </p:spPr>
        <p:txBody>
          <a:bodyPr>
            <a:normAutofit fontScale="90000"/>
          </a:bodyPr>
          <a:lstStyle/>
          <a:p>
            <a:r>
              <a:rPr lang="en-US" dirty="0"/>
              <a:t>Chapter Organizational Chart </a:t>
            </a:r>
            <a:r>
              <a:rPr lang="en-US" dirty="0">
                <a:highlight>
                  <a:srgbClr val="FFFF00"/>
                </a:highlight>
              </a:rPr>
              <a:t>(For State Chapter Use)</a:t>
            </a:r>
            <a:endParaRPr lang="en-US" dirty="0"/>
          </a:p>
        </p:txBody>
      </p:sp>
      <p:sp>
        <p:nvSpPr>
          <p:cNvPr id="6" name="Rectangle: Rounded Corners 5">
            <a:extLst>
              <a:ext uri="{FF2B5EF4-FFF2-40B4-BE49-F238E27FC236}">
                <a16:creationId xmlns:a16="http://schemas.microsoft.com/office/drawing/2014/main" id="{671E1807-98D8-48B1-9BCB-D7276A6C65B4}"/>
              </a:ext>
            </a:extLst>
          </p:cNvPr>
          <p:cNvSpPr/>
          <p:nvPr/>
        </p:nvSpPr>
        <p:spPr>
          <a:xfrm>
            <a:off x="4321283" y="1870898"/>
            <a:ext cx="3469953" cy="2046010"/>
          </a:xfrm>
          <a:prstGeom prst="roundRect">
            <a:avLst/>
          </a:prstGeom>
          <a:solidFill>
            <a:srgbClr val="016E99"/>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b="1" dirty="0"/>
              <a:t>Executive Committee</a:t>
            </a:r>
            <a:br>
              <a:rPr lang="en-US" dirty="0"/>
            </a:br>
            <a:r>
              <a:rPr lang="en-US" sz="1600" dirty="0"/>
              <a:t>President</a:t>
            </a:r>
            <a:br>
              <a:rPr lang="en-US" sz="1600" dirty="0"/>
            </a:br>
            <a:r>
              <a:rPr lang="en-US" sz="1600" dirty="0"/>
              <a:t>President-Elect</a:t>
            </a:r>
            <a:br>
              <a:rPr lang="en-US" sz="1600" dirty="0"/>
            </a:br>
            <a:r>
              <a:rPr lang="en-US" sz="1600" dirty="0"/>
              <a:t>Immediate Past President</a:t>
            </a:r>
          </a:p>
          <a:p>
            <a:pPr algn="ctr"/>
            <a:r>
              <a:rPr lang="en-US" sz="1600" dirty="0"/>
              <a:t>Secretary</a:t>
            </a:r>
            <a:br>
              <a:rPr lang="en-US" sz="1600" dirty="0"/>
            </a:br>
            <a:r>
              <a:rPr lang="en-US" sz="1600" dirty="0"/>
              <a:t>Treasurer</a:t>
            </a:r>
          </a:p>
          <a:p>
            <a:pPr algn="ctr"/>
            <a:r>
              <a:rPr lang="en-US" sz="1600" dirty="0"/>
              <a:t>Executive Director </a:t>
            </a:r>
            <a:r>
              <a:rPr lang="en-US" sz="1600" i="1" dirty="0"/>
              <a:t>(ex-officio)</a:t>
            </a:r>
          </a:p>
        </p:txBody>
      </p:sp>
      <p:sp>
        <p:nvSpPr>
          <p:cNvPr id="7" name="Rectangle: Rounded Corners 6">
            <a:extLst>
              <a:ext uri="{FF2B5EF4-FFF2-40B4-BE49-F238E27FC236}">
                <a16:creationId xmlns:a16="http://schemas.microsoft.com/office/drawing/2014/main" id="{2B830EE4-1CB2-418C-94A6-AF9DEAD391FF}"/>
              </a:ext>
            </a:extLst>
          </p:cNvPr>
          <p:cNvSpPr/>
          <p:nvPr/>
        </p:nvSpPr>
        <p:spPr>
          <a:xfrm>
            <a:off x="132689" y="3589361"/>
            <a:ext cx="4188594" cy="2838770"/>
          </a:xfrm>
          <a:prstGeom prst="roundRect">
            <a:avLst/>
          </a:prstGeom>
          <a:solidFill>
            <a:srgbClr val="016E99"/>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b="1" dirty="0"/>
              <a:t>State Committee Chairs</a:t>
            </a:r>
            <a:br>
              <a:rPr lang="en-US" dirty="0"/>
            </a:br>
            <a:r>
              <a:rPr lang="en-US" dirty="0"/>
              <a:t>Advocacy Chair</a:t>
            </a:r>
            <a:br>
              <a:rPr lang="en-US" dirty="0"/>
            </a:br>
            <a:r>
              <a:rPr lang="en-US" dirty="0"/>
              <a:t>IFAPAC Chair</a:t>
            </a:r>
            <a:br>
              <a:rPr lang="en-US" dirty="0"/>
            </a:br>
            <a:r>
              <a:rPr lang="en-US" dirty="0"/>
              <a:t>Candidate Selection Chair</a:t>
            </a:r>
            <a:br>
              <a:rPr lang="en-US" dirty="0"/>
            </a:br>
            <a:r>
              <a:rPr lang="en-US" dirty="0"/>
              <a:t>Grassroots Chair – Federal &amp; State</a:t>
            </a:r>
            <a:br>
              <a:rPr lang="en-US" dirty="0"/>
            </a:br>
            <a:r>
              <a:rPr lang="en-US" dirty="0"/>
              <a:t>Membership Chair</a:t>
            </a:r>
            <a:br>
              <a:rPr lang="en-US" dirty="0"/>
            </a:br>
            <a:r>
              <a:rPr lang="en-US" dirty="0"/>
              <a:t>Young Advisors Team (YAT) Chair</a:t>
            </a:r>
            <a:br>
              <a:rPr lang="en-US" dirty="0"/>
            </a:br>
            <a:r>
              <a:rPr lang="en-US" dirty="0"/>
              <a:t>Diversity Advisor Team (DAT) Chair</a:t>
            </a:r>
            <a:br>
              <a:rPr lang="en-US" dirty="0"/>
            </a:br>
            <a:r>
              <a:rPr lang="en-US" dirty="0"/>
              <a:t>Programs Chair</a:t>
            </a:r>
          </a:p>
          <a:p>
            <a:pPr algn="ctr"/>
            <a:r>
              <a:rPr lang="en-US" dirty="0"/>
              <a:t>LILI Chair</a:t>
            </a:r>
          </a:p>
        </p:txBody>
      </p:sp>
      <p:sp>
        <p:nvSpPr>
          <p:cNvPr id="8" name="Rectangle: Rounded Corners 7">
            <a:extLst>
              <a:ext uri="{FF2B5EF4-FFF2-40B4-BE49-F238E27FC236}">
                <a16:creationId xmlns:a16="http://schemas.microsoft.com/office/drawing/2014/main" id="{84A78C73-AFEA-451F-A98F-1E65D74DC869}"/>
              </a:ext>
            </a:extLst>
          </p:cNvPr>
          <p:cNvSpPr/>
          <p:nvPr/>
        </p:nvSpPr>
        <p:spPr>
          <a:xfrm>
            <a:off x="7870716" y="3589361"/>
            <a:ext cx="4188595" cy="2838770"/>
          </a:xfrm>
          <a:prstGeom prst="roundRect">
            <a:avLst/>
          </a:prstGeom>
          <a:solidFill>
            <a:srgbClr val="016E99"/>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b="1" dirty="0"/>
              <a:t>Optional Leadership Positions</a:t>
            </a:r>
            <a:br>
              <a:rPr lang="en-US" dirty="0"/>
            </a:br>
            <a:r>
              <a:rPr lang="en-US" dirty="0"/>
              <a:t>Business Development</a:t>
            </a:r>
          </a:p>
          <a:p>
            <a:pPr algn="ctr"/>
            <a:r>
              <a:rPr lang="en-US" dirty="0"/>
              <a:t>Community Relations</a:t>
            </a:r>
          </a:p>
          <a:p>
            <a:pPr algn="ctr"/>
            <a:r>
              <a:rPr lang="en-US" dirty="0"/>
              <a:t>Social Media</a:t>
            </a:r>
          </a:p>
          <a:p>
            <a:pPr algn="ctr"/>
            <a:r>
              <a:rPr lang="en-US" dirty="0"/>
              <a:t>Member Engagement</a:t>
            </a:r>
            <a:br>
              <a:rPr lang="en-US" dirty="0"/>
            </a:br>
            <a:r>
              <a:rPr lang="en-US" dirty="0"/>
              <a:t>Sponsorship</a:t>
            </a:r>
            <a:br>
              <a:rPr lang="en-US" dirty="0"/>
            </a:br>
            <a:r>
              <a:rPr lang="en-US" dirty="0"/>
              <a:t>Volunteer Program</a:t>
            </a:r>
          </a:p>
        </p:txBody>
      </p:sp>
    </p:spTree>
    <p:extLst>
      <p:ext uri="{BB962C8B-B14F-4D97-AF65-F5344CB8AC3E}">
        <p14:creationId xmlns:p14="http://schemas.microsoft.com/office/powerpoint/2010/main" val="377831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20488-07CD-4137-8E86-E3791057FDA7}"/>
              </a:ext>
            </a:extLst>
          </p:cNvPr>
          <p:cNvSpPr>
            <a:spLocks noGrp="1"/>
          </p:cNvSpPr>
          <p:nvPr>
            <p:ph type="title"/>
          </p:nvPr>
        </p:nvSpPr>
        <p:spPr>
          <a:xfrm>
            <a:off x="838200" y="1208117"/>
            <a:ext cx="10515600" cy="1325563"/>
          </a:xfrm>
        </p:spPr>
        <p:txBody>
          <a:bodyPr>
            <a:normAutofit fontScale="90000"/>
          </a:bodyPr>
          <a:lstStyle/>
          <a:p>
            <a:r>
              <a:rPr lang="en-US" dirty="0"/>
              <a:t>Chapter Organizational Chart </a:t>
            </a:r>
            <a:r>
              <a:rPr lang="en-US" dirty="0">
                <a:highlight>
                  <a:srgbClr val="FFFF00"/>
                </a:highlight>
              </a:rPr>
              <a:t>(For Local Chapter Use)</a:t>
            </a:r>
            <a:endParaRPr lang="en-US" dirty="0"/>
          </a:p>
        </p:txBody>
      </p:sp>
      <p:sp>
        <p:nvSpPr>
          <p:cNvPr id="6" name="Rectangle: Rounded Corners 5">
            <a:extLst>
              <a:ext uri="{FF2B5EF4-FFF2-40B4-BE49-F238E27FC236}">
                <a16:creationId xmlns:a16="http://schemas.microsoft.com/office/drawing/2014/main" id="{395661DA-E845-4C98-9894-0B155CC1E421}"/>
              </a:ext>
            </a:extLst>
          </p:cNvPr>
          <p:cNvSpPr/>
          <p:nvPr/>
        </p:nvSpPr>
        <p:spPr>
          <a:xfrm>
            <a:off x="4200088" y="1870897"/>
            <a:ext cx="3791824" cy="2073305"/>
          </a:xfrm>
          <a:prstGeom prst="roundRect">
            <a:avLst/>
          </a:prstGeom>
          <a:solidFill>
            <a:srgbClr val="016E99"/>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b="1" dirty="0"/>
              <a:t>Executive Committee</a:t>
            </a:r>
            <a:br>
              <a:rPr lang="en-US" dirty="0"/>
            </a:br>
            <a:r>
              <a:rPr lang="en-US" sz="1600" dirty="0"/>
              <a:t>President</a:t>
            </a:r>
            <a:br>
              <a:rPr lang="en-US" sz="1600" dirty="0"/>
            </a:br>
            <a:r>
              <a:rPr lang="en-US" sz="1600" dirty="0"/>
              <a:t>President-Elect</a:t>
            </a:r>
            <a:br>
              <a:rPr lang="en-US" sz="1600" dirty="0"/>
            </a:br>
            <a:r>
              <a:rPr lang="en-US" sz="1600" dirty="0"/>
              <a:t>Immediate Past President</a:t>
            </a:r>
          </a:p>
          <a:p>
            <a:pPr algn="ctr"/>
            <a:r>
              <a:rPr lang="en-US" sz="1600" dirty="0"/>
              <a:t>Secretary</a:t>
            </a:r>
            <a:br>
              <a:rPr lang="en-US" sz="1600" dirty="0"/>
            </a:br>
            <a:r>
              <a:rPr lang="en-US" sz="1600" dirty="0"/>
              <a:t>Treasurer</a:t>
            </a:r>
          </a:p>
          <a:p>
            <a:pPr algn="ctr"/>
            <a:r>
              <a:rPr lang="en-US" sz="1600" dirty="0"/>
              <a:t>Executive Director </a:t>
            </a:r>
            <a:r>
              <a:rPr lang="en-US" sz="1600" i="1" dirty="0"/>
              <a:t>(ex-officio)</a:t>
            </a:r>
          </a:p>
        </p:txBody>
      </p:sp>
      <p:sp>
        <p:nvSpPr>
          <p:cNvPr id="7" name="Rectangle: Rounded Corners 6">
            <a:extLst>
              <a:ext uri="{FF2B5EF4-FFF2-40B4-BE49-F238E27FC236}">
                <a16:creationId xmlns:a16="http://schemas.microsoft.com/office/drawing/2014/main" id="{7B551BF0-6A82-40D8-8B5C-BBFAF2ACE809}"/>
              </a:ext>
            </a:extLst>
          </p:cNvPr>
          <p:cNvSpPr/>
          <p:nvPr/>
        </p:nvSpPr>
        <p:spPr>
          <a:xfrm>
            <a:off x="105267" y="3650371"/>
            <a:ext cx="4094821" cy="2731564"/>
          </a:xfrm>
          <a:prstGeom prst="roundRect">
            <a:avLst/>
          </a:prstGeom>
          <a:solidFill>
            <a:srgbClr val="016E99"/>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b="1" dirty="0"/>
              <a:t>Local Committee Chairs</a:t>
            </a:r>
            <a:br>
              <a:rPr lang="en-US" dirty="0"/>
            </a:br>
            <a:r>
              <a:rPr lang="en-US" dirty="0"/>
              <a:t>Advocacy Chair</a:t>
            </a:r>
            <a:br>
              <a:rPr lang="en-US" dirty="0"/>
            </a:br>
            <a:r>
              <a:rPr lang="en-US" dirty="0"/>
              <a:t>IFAPAC Chair</a:t>
            </a:r>
            <a:br>
              <a:rPr lang="en-US" dirty="0"/>
            </a:br>
            <a:r>
              <a:rPr lang="en-US" dirty="0"/>
              <a:t>Grassroots Chair – Federal &amp; State</a:t>
            </a:r>
            <a:br>
              <a:rPr lang="en-US" dirty="0"/>
            </a:br>
            <a:r>
              <a:rPr lang="en-US" dirty="0"/>
              <a:t>Membership Chair</a:t>
            </a:r>
            <a:br>
              <a:rPr lang="en-US" dirty="0"/>
            </a:br>
            <a:r>
              <a:rPr lang="en-US" dirty="0"/>
              <a:t>Young Advisors Team (YAT) Chair</a:t>
            </a:r>
            <a:br>
              <a:rPr lang="en-US" dirty="0"/>
            </a:br>
            <a:r>
              <a:rPr lang="en-US" dirty="0"/>
              <a:t>Diversity Advisor Team (DAT) Chair</a:t>
            </a:r>
            <a:br>
              <a:rPr lang="en-US" dirty="0"/>
            </a:br>
            <a:r>
              <a:rPr lang="en-US" dirty="0"/>
              <a:t>Programs Chair</a:t>
            </a:r>
          </a:p>
          <a:p>
            <a:pPr algn="ctr"/>
            <a:r>
              <a:rPr lang="en-US" dirty="0"/>
              <a:t>LILI Chair</a:t>
            </a:r>
          </a:p>
        </p:txBody>
      </p:sp>
      <p:sp>
        <p:nvSpPr>
          <p:cNvPr id="8" name="Rectangle: Rounded Corners 7">
            <a:extLst>
              <a:ext uri="{FF2B5EF4-FFF2-40B4-BE49-F238E27FC236}">
                <a16:creationId xmlns:a16="http://schemas.microsoft.com/office/drawing/2014/main" id="{9D20DB91-8B5B-4856-8056-C8976846D925}"/>
              </a:ext>
            </a:extLst>
          </p:cNvPr>
          <p:cNvSpPr/>
          <p:nvPr/>
        </p:nvSpPr>
        <p:spPr>
          <a:xfrm>
            <a:off x="7991912" y="3650371"/>
            <a:ext cx="4094823" cy="2731564"/>
          </a:xfrm>
          <a:prstGeom prst="roundRect">
            <a:avLst/>
          </a:prstGeom>
          <a:solidFill>
            <a:srgbClr val="016E99"/>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b="1" dirty="0"/>
              <a:t>Optional Leadership Positions</a:t>
            </a:r>
            <a:br>
              <a:rPr lang="en-US" dirty="0"/>
            </a:br>
            <a:r>
              <a:rPr lang="en-US" dirty="0"/>
              <a:t>Community Relations Coordinator</a:t>
            </a:r>
            <a:br>
              <a:rPr lang="en-US" dirty="0"/>
            </a:br>
            <a:r>
              <a:rPr lang="en-US" dirty="0"/>
              <a:t>Social Coordinator</a:t>
            </a:r>
            <a:br>
              <a:rPr lang="en-US" dirty="0"/>
            </a:br>
            <a:r>
              <a:rPr lang="en-US" dirty="0"/>
              <a:t>Member Engagement Coordinator</a:t>
            </a:r>
            <a:br>
              <a:rPr lang="en-US" dirty="0"/>
            </a:br>
            <a:r>
              <a:rPr lang="en-US" dirty="0"/>
              <a:t>Volunteer Coordinator</a:t>
            </a:r>
            <a:br>
              <a:rPr lang="en-US" dirty="0"/>
            </a:br>
            <a:r>
              <a:rPr lang="en-US" dirty="0"/>
              <a:t>Sponsorship Coordinator</a:t>
            </a:r>
            <a:br>
              <a:rPr lang="en-US" dirty="0"/>
            </a:br>
            <a:r>
              <a:rPr lang="en-US" dirty="0"/>
              <a:t>Diversity Coordinator</a:t>
            </a:r>
          </a:p>
        </p:txBody>
      </p:sp>
    </p:spTree>
    <p:extLst>
      <p:ext uri="{BB962C8B-B14F-4D97-AF65-F5344CB8AC3E}">
        <p14:creationId xmlns:p14="http://schemas.microsoft.com/office/powerpoint/2010/main" val="249256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0F97E84-2AC6-462B-8E5A-80301AE00CE3}"/>
              </a:ext>
            </a:extLst>
          </p:cNvPr>
          <p:cNvSpPr txBox="1"/>
          <p:nvPr/>
        </p:nvSpPr>
        <p:spPr>
          <a:xfrm>
            <a:off x="0" y="1983869"/>
            <a:ext cx="12192000" cy="738664"/>
          </a:xfrm>
          <a:prstGeom prst="rect">
            <a:avLst/>
          </a:prstGeom>
          <a:solidFill>
            <a:schemeClr val="bg1">
              <a:lumMod val="75000"/>
            </a:schemeClr>
          </a:solidFill>
        </p:spPr>
        <p:txBody>
          <a:bodyPr wrap="square">
            <a:spAutoFit/>
          </a:bodyPr>
          <a:lstStyle/>
          <a:p>
            <a:pPr indent="627063" algn="ctr">
              <a:defRPr/>
            </a:pPr>
            <a:r>
              <a:rPr lang="en-US" sz="4200" b="1" dirty="0">
                <a:solidFill>
                  <a:srgbClr val="3A96DB"/>
                </a:solidFill>
                <a:latin typeface="+mj-lt"/>
              </a:rPr>
              <a:t>Governance in Non-Profits</a:t>
            </a:r>
          </a:p>
        </p:txBody>
      </p:sp>
      <p:sp>
        <p:nvSpPr>
          <p:cNvPr id="3" name="Content Placeholder 2">
            <a:extLst>
              <a:ext uri="{FF2B5EF4-FFF2-40B4-BE49-F238E27FC236}">
                <a16:creationId xmlns:a16="http://schemas.microsoft.com/office/drawing/2014/main" id="{6974A2D2-D4ED-4B65-9C85-B80CA5404D3E}"/>
              </a:ext>
            </a:extLst>
          </p:cNvPr>
          <p:cNvSpPr txBox="1">
            <a:spLocks/>
          </p:cNvSpPr>
          <p:nvPr/>
        </p:nvSpPr>
        <p:spPr>
          <a:xfrm>
            <a:off x="838200" y="3304903"/>
            <a:ext cx="10515600" cy="3180738"/>
          </a:xfrm>
          <a:prstGeom prst="rect">
            <a:avLst/>
          </a:prstGeom>
        </p:spPr>
        <p:txBody>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en-US" sz="2400" i="1" dirty="0"/>
              <a:t>Winning is easy - governing is hard.</a:t>
            </a:r>
          </a:p>
          <a:p>
            <a:pPr marL="0" indent="0" algn="r">
              <a:buFont typeface="Arial" panose="020B0604020202020204" pitchFamily="34" charset="0"/>
              <a:buNone/>
            </a:pPr>
            <a:r>
              <a:rPr lang="en-US" altLang="en-US" sz="2400" dirty="0"/>
              <a:t>-George Washington</a:t>
            </a:r>
          </a:p>
          <a:p>
            <a:pPr marL="0" indent="0">
              <a:buFont typeface="Arial" panose="020B0604020202020204" pitchFamily="34" charset="0"/>
              <a:buNone/>
            </a:pPr>
            <a:endParaRPr lang="en-US" altLang="en-US" sz="2400" dirty="0"/>
          </a:p>
          <a:p>
            <a:pPr marL="0" indent="0">
              <a:buFont typeface="Arial" panose="020B0604020202020204" pitchFamily="34" charset="0"/>
              <a:buNone/>
            </a:pPr>
            <a:r>
              <a:rPr lang="en-US" altLang="en-US" sz="2400" i="1" dirty="0"/>
              <a:t>Management is doing things right. Leadership is doing the right things.</a:t>
            </a:r>
          </a:p>
          <a:p>
            <a:pPr marL="0" indent="0" algn="r">
              <a:buFont typeface="Arial" panose="020B0604020202020204" pitchFamily="34" charset="0"/>
              <a:buNone/>
            </a:pPr>
            <a:r>
              <a:rPr lang="en-US" altLang="en-US" sz="2400" dirty="0"/>
              <a:t>-Peter Drucker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898DD7F1-AC39-4ED5-9438-529725340580}"/>
              </a:ext>
            </a:extLst>
          </p:cNvPr>
          <p:cNvSpPr>
            <a:spLocks noGrp="1"/>
          </p:cNvSpPr>
          <p:nvPr>
            <p:ph type="title"/>
          </p:nvPr>
        </p:nvSpPr>
        <p:spPr>
          <a:xfrm>
            <a:off x="838200" y="1381035"/>
            <a:ext cx="10515600" cy="1325563"/>
          </a:xfrm>
        </p:spPr>
        <p:txBody>
          <a:bodyPr>
            <a:normAutofit/>
          </a:bodyPr>
          <a:lstStyle/>
          <a:p>
            <a:r>
              <a:rPr lang="en-US" altLang="en-US" sz="4200" dirty="0"/>
              <a:t>Common Myths</a:t>
            </a:r>
          </a:p>
        </p:txBody>
      </p:sp>
      <p:sp>
        <p:nvSpPr>
          <p:cNvPr id="3" name="Content Placeholder 2">
            <a:extLst>
              <a:ext uri="{FF2B5EF4-FFF2-40B4-BE49-F238E27FC236}">
                <a16:creationId xmlns:a16="http://schemas.microsoft.com/office/drawing/2014/main" id="{453452EB-1A01-40AA-BA92-421E214F9DB8}"/>
              </a:ext>
            </a:extLst>
          </p:cNvPr>
          <p:cNvSpPr>
            <a:spLocks noGrp="1"/>
          </p:cNvSpPr>
          <p:nvPr>
            <p:ph idx="1"/>
          </p:nvPr>
        </p:nvSpPr>
        <p:spPr>
          <a:xfrm>
            <a:off x="838200" y="2706597"/>
            <a:ext cx="10515600" cy="3424327"/>
          </a:xfrm>
        </p:spPr>
        <p:txBody>
          <a:bodyPr/>
          <a:lstStyle/>
          <a:p>
            <a:pPr marL="0" indent="0">
              <a:buNone/>
              <a:defRPr/>
            </a:pPr>
            <a:r>
              <a:rPr lang="en-US" dirty="0"/>
              <a:t>These are myths often heard from board members:</a:t>
            </a:r>
            <a:br>
              <a:rPr lang="en-US" dirty="0"/>
            </a:br>
            <a:endParaRPr lang="en-US" dirty="0"/>
          </a:p>
          <a:p>
            <a:pPr>
              <a:defRPr/>
            </a:pPr>
            <a:r>
              <a:rPr lang="en-US" dirty="0"/>
              <a:t>We can’t </a:t>
            </a:r>
            <a:r>
              <a:rPr lang="en-US" u="sng" dirty="0"/>
              <a:t>lobby</a:t>
            </a:r>
            <a:r>
              <a:rPr lang="en-US" dirty="0"/>
              <a:t>.</a:t>
            </a:r>
          </a:p>
          <a:p>
            <a:pPr>
              <a:defRPr/>
            </a:pPr>
            <a:r>
              <a:rPr lang="en-US" dirty="0"/>
              <a:t>We can’t make a </a:t>
            </a:r>
            <a:r>
              <a:rPr lang="en-US" u="sng" dirty="0"/>
              <a:t>profit</a:t>
            </a:r>
            <a:r>
              <a:rPr lang="en-US" dirty="0"/>
              <a:t> (excess revenue).</a:t>
            </a:r>
          </a:p>
          <a:p>
            <a:pPr>
              <a:defRPr/>
            </a:pPr>
            <a:r>
              <a:rPr lang="en-US" dirty="0"/>
              <a:t>We can’t have a </a:t>
            </a:r>
            <a:r>
              <a:rPr lang="en-US" i="1" u="sng" dirty="0"/>
              <a:t>savings</a:t>
            </a:r>
            <a:r>
              <a:rPr lang="en-US" dirty="0"/>
              <a:t> reserve.</a:t>
            </a:r>
          </a:p>
          <a:p>
            <a:pPr>
              <a:defRPr/>
            </a:pPr>
            <a:r>
              <a:rPr lang="en-US" dirty="0"/>
              <a:t>Our </a:t>
            </a:r>
            <a:r>
              <a:rPr lang="en-US" u="sng" dirty="0"/>
              <a:t>records</a:t>
            </a:r>
            <a:r>
              <a:rPr lang="en-US" dirty="0"/>
              <a:t> (or </a:t>
            </a:r>
            <a:r>
              <a:rPr lang="en-US" u="sng" dirty="0"/>
              <a:t>meetings</a:t>
            </a:r>
            <a:r>
              <a:rPr lang="en-US" dirty="0"/>
              <a:t>) are open to the public.</a:t>
            </a:r>
          </a:p>
          <a:p>
            <a:pPr>
              <a:defRPr/>
            </a:pPr>
            <a:endParaRPr lang="en-US" dirty="0"/>
          </a:p>
          <a:p>
            <a:pPr>
              <a:defRPr/>
            </a:pPr>
            <a:endParaRPr lang="en-US" dirty="0"/>
          </a:p>
          <a:p>
            <a:pPr>
              <a:defRPr/>
            </a:pPr>
            <a:endParaRPr lang="en-US" dirty="0"/>
          </a:p>
        </p:txBody>
      </p:sp>
      <p:sp>
        <p:nvSpPr>
          <p:cNvPr id="19460" name="Slide Number Placeholder 3">
            <a:extLst>
              <a:ext uri="{FF2B5EF4-FFF2-40B4-BE49-F238E27FC236}">
                <a16:creationId xmlns:a16="http://schemas.microsoft.com/office/drawing/2014/main" id="{2C3E3F18-E7AC-4189-BE7A-D33B22B5A0C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E46071E1-34E1-4433-9DE2-FE1BEDEBACAE}" type="slidenum">
              <a:rPr lang="en-US" altLang="en-US">
                <a:latin typeface="Arial" panose="020B0604020202020204" pitchFamily="34" charset="0"/>
              </a:rPr>
              <a:pPr/>
              <a:t>8</a:t>
            </a:fld>
            <a:endParaRPr lang="en-US" altLang="en-US">
              <a:latin typeface="Arial" panose="020B0604020202020204" pitchFamily="34" charset="0"/>
            </a:endParaRPr>
          </a:p>
        </p:txBody>
      </p:sp>
      <p:sp>
        <p:nvSpPr>
          <p:cNvPr id="19461" name="TextBox 1">
            <a:extLst>
              <a:ext uri="{FF2B5EF4-FFF2-40B4-BE49-F238E27FC236}">
                <a16:creationId xmlns:a16="http://schemas.microsoft.com/office/drawing/2014/main" id="{01166C88-CCDF-4430-B043-160C90723D86}"/>
              </a:ext>
            </a:extLst>
          </p:cNvPr>
          <p:cNvSpPr txBox="1">
            <a:spLocks noChangeArrowheads="1"/>
          </p:cNvSpPr>
          <p:nvPr/>
        </p:nvSpPr>
        <p:spPr bwMode="auto">
          <a:xfrm>
            <a:off x="1774826" y="6021389"/>
            <a:ext cx="81375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a:r>
              <a:rPr lang="en-US" altLang="en-US" sz="2000" i="1" dirty="0">
                <a:latin typeface="+mn-lt"/>
              </a:rPr>
              <a:t>Be alert to these myths before they take hold in the organization.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7E57E52-DEE8-4D37-BD19-971869CD76EE}"/>
              </a:ext>
            </a:extLst>
          </p:cNvPr>
          <p:cNvSpPr>
            <a:spLocks noGrp="1"/>
          </p:cNvSpPr>
          <p:nvPr>
            <p:ph type="title"/>
          </p:nvPr>
        </p:nvSpPr>
        <p:spPr>
          <a:xfrm>
            <a:off x="838200" y="1343328"/>
            <a:ext cx="10515600" cy="1325563"/>
          </a:xfrm>
        </p:spPr>
        <p:txBody>
          <a:bodyPr>
            <a:normAutofit/>
          </a:bodyPr>
          <a:lstStyle/>
          <a:p>
            <a:r>
              <a:rPr lang="en-US" altLang="en-US" sz="4200" dirty="0"/>
              <a:t>Not-for-Profit Status</a:t>
            </a:r>
          </a:p>
        </p:txBody>
      </p:sp>
      <p:sp>
        <p:nvSpPr>
          <p:cNvPr id="21507" name="Content Placeholder 2">
            <a:extLst>
              <a:ext uri="{FF2B5EF4-FFF2-40B4-BE49-F238E27FC236}">
                <a16:creationId xmlns:a16="http://schemas.microsoft.com/office/drawing/2014/main" id="{9696598D-9565-4D12-BD55-29E9BC2ED702}"/>
              </a:ext>
            </a:extLst>
          </p:cNvPr>
          <p:cNvSpPr>
            <a:spLocks noGrp="1"/>
          </p:cNvSpPr>
          <p:nvPr>
            <p:ph idx="1"/>
          </p:nvPr>
        </p:nvSpPr>
        <p:spPr>
          <a:xfrm>
            <a:off x="744718" y="2668891"/>
            <a:ext cx="10609082" cy="3462034"/>
          </a:xfrm>
        </p:spPr>
        <p:txBody>
          <a:bodyPr>
            <a:normAutofit/>
          </a:bodyPr>
          <a:lstStyle/>
          <a:p>
            <a:pPr>
              <a:lnSpc>
                <a:spcPct val="100000"/>
              </a:lnSpc>
              <a:spcBef>
                <a:spcPts val="2400"/>
              </a:spcBef>
            </a:pPr>
            <a:r>
              <a:rPr lang="en-US" altLang="en-US" sz="2400" dirty="0"/>
              <a:t>Not-for-Profit is a designation; it should not influence how the organization does business.</a:t>
            </a:r>
          </a:p>
          <a:p>
            <a:pPr>
              <a:lnSpc>
                <a:spcPct val="100000"/>
              </a:lnSpc>
              <a:spcBef>
                <a:spcPts val="2400"/>
              </a:spcBef>
            </a:pPr>
            <a:r>
              <a:rPr lang="en-US" altLang="en-US" sz="2400" dirty="0"/>
              <a:t>The state in which the organization is registered grants not-for-profit status.</a:t>
            </a:r>
          </a:p>
          <a:p>
            <a:pPr>
              <a:lnSpc>
                <a:spcPct val="100000"/>
              </a:lnSpc>
              <a:spcBef>
                <a:spcPts val="2400"/>
              </a:spcBef>
            </a:pPr>
            <a:r>
              <a:rPr lang="en-US" altLang="en-US" sz="2400" dirty="0"/>
              <a:t>Authority is granted by the state to the board to govern in accordance with law.</a:t>
            </a:r>
          </a:p>
        </p:txBody>
      </p:sp>
      <p:sp>
        <p:nvSpPr>
          <p:cNvPr id="21508" name="Slide Number Placeholder 3">
            <a:extLst>
              <a:ext uri="{FF2B5EF4-FFF2-40B4-BE49-F238E27FC236}">
                <a16:creationId xmlns:a16="http://schemas.microsoft.com/office/drawing/2014/main" id="{B9504DDA-0D89-4FAA-A256-D490C55400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8F3AE43-1338-4838-91AA-89F73358E56D}" type="slidenum">
              <a:rPr lang="en-US" altLang="en-US">
                <a:latin typeface="Arial" panose="020B0604020202020204" pitchFamily="34" charset="0"/>
              </a:rPr>
              <a:pPr/>
              <a:t>9</a:t>
            </a:fld>
            <a:endParaRPr lang="en-US" altLang="en-US">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NAIFA">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4A99D1"/>
      </a:hlink>
      <a:folHlink>
        <a:srgbClr val="99CC00"/>
      </a:folHlink>
    </a:clrScheme>
    <a:fontScheme name="NAIFA">
      <a:majorFont>
        <a:latin typeface="robo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3b0e6ce-e2b4-4783-bf92-5ad5e4159dac">
      <Terms xmlns="http://schemas.microsoft.com/office/infopath/2007/PartnerControls"/>
    </lcf76f155ced4ddcb4097134ff3c332f>
    <TaxCatchAll xmlns="b0b8517c-993d-4bc0-960e-31ea18fa1f8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0826F5C91D2384A892D3BABCC5C1EC8" ma:contentTypeVersion="18" ma:contentTypeDescription="Create a new document." ma:contentTypeScope="" ma:versionID="131304b3d63cd8c2b1d8a5b5bf2c0ac2">
  <xsd:schema xmlns:xsd="http://www.w3.org/2001/XMLSchema" xmlns:xs="http://www.w3.org/2001/XMLSchema" xmlns:p="http://schemas.microsoft.com/office/2006/metadata/properties" xmlns:ns2="13b0e6ce-e2b4-4783-bf92-5ad5e4159dac" xmlns:ns3="b0b8517c-993d-4bc0-960e-31ea18fa1f8d" targetNamespace="http://schemas.microsoft.com/office/2006/metadata/properties" ma:root="true" ma:fieldsID="c79440e87776e516f623b63d44b2bcc1" ns2:_="" ns3:_="">
    <xsd:import namespace="13b0e6ce-e2b4-4783-bf92-5ad5e4159dac"/>
    <xsd:import namespace="b0b8517c-993d-4bc0-960e-31ea18fa1f8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b0e6ce-e2b4-4783-bf92-5ad5e4159d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81c790c-ba74-4ab5-9899-bba964c011c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0b8517c-993d-4bc0-960e-31ea18fa1f8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3adbb1c-e14f-47ce-98d5-05427a50c42b}" ma:internalName="TaxCatchAll" ma:showField="CatchAllData" ma:web="b0b8517c-993d-4bc0-960e-31ea18fa1f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EA8FA3-F1EB-49E2-8781-D672FC94C824}">
  <ds:schemaRefs>
    <ds:schemaRef ds:uri="http://schemas.microsoft.com/sharepoint/v3/contenttype/forms"/>
  </ds:schemaRefs>
</ds:datastoreItem>
</file>

<file path=customXml/itemProps2.xml><?xml version="1.0" encoding="utf-8"?>
<ds:datastoreItem xmlns:ds="http://schemas.openxmlformats.org/officeDocument/2006/customXml" ds:itemID="{7790CD03-E595-4E70-9BEB-45EF32B8E062}">
  <ds:schemaRefs>
    <ds:schemaRef ds:uri="http://schemas.microsoft.com/office/2006/metadata/properties"/>
    <ds:schemaRef ds:uri="http://schemas.microsoft.com/office/infopath/2007/PartnerControls"/>
    <ds:schemaRef ds:uri="13b0e6ce-e2b4-4783-bf92-5ad5e4159dac"/>
    <ds:schemaRef ds:uri="b0b8517c-993d-4bc0-960e-31ea18fa1f8d"/>
  </ds:schemaRefs>
</ds:datastoreItem>
</file>

<file path=customXml/itemProps3.xml><?xml version="1.0" encoding="utf-8"?>
<ds:datastoreItem xmlns:ds="http://schemas.openxmlformats.org/officeDocument/2006/customXml" ds:itemID="{FA2DEA6B-20E1-46D6-85F0-1BA9D594018C}"/>
</file>

<file path=docProps/app.xml><?xml version="1.0" encoding="utf-8"?>
<Properties xmlns="http://schemas.openxmlformats.org/officeDocument/2006/extended-properties" xmlns:vt="http://schemas.openxmlformats.org/officeDocument/2006/docPropsVTypes">
  <Template>Advocacy_16x9_TEMPLATE</Template>
  <TotalTime>3130</TotalTime>
  <Words>2689</Words>
  <Application>Microsoft Office PowerPoint</Application>
  <PresentationFormat>Widescreen</PresentationFormat>
  <Paragraphs>384</Paragraphs>
  <Slides>47</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47</vt:i4>
      </vt:variant>
    </vt:vector>
  </HeadingPairs>
  <TitlesOfParts>
    <vt:vector size="55" baseType="lpstr">
      <vt:lpstr>Arial</vt:lpstr>
      <vt:lpstr>Calibri</vt:lpstr>
      <vt:lpstr>Lato</vt:lpstr>
      <vt:lpstr>roboto</vt:lpstr>
      <vt:lpstr>roboto</vt:lpstr>
      <vt:lpstr>Tahoma</vt:lpstr>
      <vt:lpstr>Wingdings</vt:lpstr>
      <vt:lpstr>Office Theme</vt:lpstr>
      <vt:lpstr>Instructions for Chapter Customization</vt:lpstr>
      <vt:lpstr>Governing Responsibilities A Board Orientation for NAIFA-[Insert Chapter Name] [Insert Date]</vt:lpstr>
      <vt:lpstr>Purpose of Board Orientation</vt:lpstr>
      <vt:lpstr>Board of Directors</vt:lpstr>
      <vt:lpstr>Chapter Organizational Chart (For State Chapter Use)</vt:lpstr>
      <vt:lpstr>Chapter Organizational Chart (For Local Chapter Use)</vt:lpstr>
      <vt:lpstr>PowerPoint Presentation</vt:lpstr>
      <vt:lpstr>Common Myths</vt:lpstr>
      <vt:lpstr>Not-for-Profit Status</vt:lpstr>
      <vt:lpstr>The Governing Documents</vt:lpstr>
      <vt:lpstr>Mission Statement</vt:lpstr>
      <vt:lpstr>Vision Statement</vt:lpstr>
      <vt:lpstr>Values Common to Good Governance</vt:lpstr>
      <vt:lpstr>NAIFA Chapter Tools</vt:lpstr>
      <vt:lpstr>Chapter Services Team</vt:lpstr>
      <vt:lpstr>PowerPoint Presentation</vt:lpstr>
      <vt:lpstr>Remember the Adage</vt:lpstr>
      <vt:lpstr>Leadership Team</vt:lpstr>
      <vt:lpstr>PowerPoint Presentation</vt:lpstr>
      <vt:lpstr> Fiduciary Principles</vt:lpstr>
      <vt:lpstr>Purpose of Management (Staff)</vt:lpstr>
      <vt:lpstr>PowerPoint Presentation</vt:lpstr>
      <vt:lpstr>Expectations of Board Members</vt:lpstr>
      <vt:lpstr>Expectations of Board Members (continued)</vt:lpstr>
      <vt:lpstr>The Executive Committee</vt:lpstr>
      <vt:lpstr>Financial Oversight </vt:lpstr>
      <vt:lpstr>Recruiting Leaders</vt:lpstr>
      <vt:lpstr>PowerPoint Presentation</vt:lpstr>
      <vt:lpstr>Conflicts of Interest</vt:lpstr>
      <vt:lpstr>Confidentiality</vt:lpstr>
      <vt:lpstr>Measuring Performance</vt:lpstr>
      <vt:lpstr>Board Meetings</vt:lpstr>
      <vt:lpstr>Developing the Agenda</vt:lpstr>
      <vt:lpstr>Meeting Minutes</vt:lpstr>
      <vt:lpstr>Rules of Order</vt:lpstr>
      <vt:lpstr>Guests at a Board Meeting</vt:lpstr>
      <vt:lpstr>PowerPoint Presentation</vt:lpstr>
      <vt:lpstr>PowerPoint Presentation</vt:lpstr>
      <vt:lpstr>PowerPoint Presentation</vt:lpstr>
      <vt:lpstr>Risk Management</vt:lpstr>
      <vt:lpstr>Public Records</vt:lpstr>
      <vt:lpstr>Risk Management –  Antitrust    </vt:lpstr>
      <vt:lpstr>Risk Management – Who Speaks?</vt:lpstr>
      <vt:lpstr>Risk Management – IRS Issues</vt:lpstr>
      <vt:lpstr>Summary</vt:lpstr>
      <vt:lpstr>Calendar of Events</vt:lpstr>
      <vt:lpstr>Social Media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Olivia Yancey</dc:creator>
  <cp:lastModifiedBy>Justi Folladori</cp:lastModifiedBy>
  <cp:revision>59</cp:revision>
  <dcterms:created xsi:type="dcterms:W3CDTF">2018-10-29T18:59:04Z</dcterms:created>
  <dcterms:modified xsi:type="dcterms:W3CDTF">2025-01-16T14:00:11Z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0x01010050826F5C91D2384A892D3BABCC5C1EC8</vt:lpwstr>
  </property>
  <property fmtid="{D5CDD505-2E9C-101B-9397-08002B2CF9AE}" pid="3" name="MediaServiceImageTags">
    <vt:lpwstr/>
  </property>
</Properties>
</file>