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0"/>
  </p:notesMasterIdLst>
  <p:sldIdLst>
    <p:sldId id="1322" r:id="rId5"/>
    <p:sldId id="407" r:id="rId6"/>
    <p:sldId id="522" r:id="rId7"/>
    <p:sldId id="523" r:id="rId8"/>
    <p:sldId id="1337" r:id="rId9"/>
    <p:sldId id="1336" r:id="rId10"/>
    <p:sldId id="1340" r:id="rId11"/>
    <p:sldId id="1342" r:id="rId12"/>
    <p:sldId id="524" r:id="rId13"/>
    <p:sldId id="1328" r:id="rId14"/>
    <p:sldId id="1341" r:id="rId15"/>
    <p:sldId id="1339" r:id="rId16"/>
    <p:sldId id="1325" r:id="rId17"/>
    <p:sldId id="1345" r:id="rId18"/>
    <p:sldId id="1334" r:id="rId19"/>
    <p:sldId id="1326" r:id="rId20"/>
    <p:sldId id="1338" r:id="rId21"/>
    <p:sldId id="525" r:id="rId22"/>
    <p:sldId id="1200" r:id="rId23"/>
    <p:sldId id="518" r:id="rId24"/>
    <p:sldId id="1201" r:id="rId25"/>
    <p:sldId id="1202" r:id="rId26"/>
    <p:sldId id="1344" r:id="rId27"/>
    <p:sldId id="1211" r:id="rId28"/>
    <p:sldId id="1335"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Source Sans Pro" panose="020B0503030403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6E99"/>
    <a:srgbClr val="E6AF00"/>
    <a:srgbClr val="00AEEF"/>
    <a:srgbClr val="0189C1"/>
    <a:srgbClr val="D5E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66548" autoAdjust="0"/>
  </p:normalViewPr>
  <p:slideViewPr>
    <p:cSldViewPr snapToGrid="0">
      <p:cViewPr varScale="1">
        <p:scale>
          <a:sx n="60" d="100"/>
          <a:sy n="60" d="100"/>
        </p:scale>
        <p:origin x="1758"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B490B-DCBF-48CE-8989-793158718698}" type="datetimeFigureOut">
              <a:rPr lang="en-US" smtClean="0"/>
              <a:t>7/21/2020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32FCA-8C7B-429B-ACA8-0734FEAA2ACA}" type="slidenum">
              <a:rPr lang="en-US" smtClean="0"/>
              <a:t>‹#›</a:t>
            </a:fld>
            <a:endParaRPr lang="en-US" dirty="0"/>
          </a:p>
        </p:txBody>
      </p:sp>
    </p:spTree>
    <p:extLst>
      <p:ext uri="{BB962C8B-B14F-4D97-AF65-F5344CB8AC3E}">
        <p14:creationId xmlns:p14="http://schemas.microsoft.com/office/powerpoint/2010/main" val="23025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aders.naifa.org/market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elong.naifa.org/code-of-ethics?hsLang=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is the National Association of Insurance and Financial Advisors.  We are what the bar association is to attorneys.  My name is _________.  Like others in the audience today, I am a volunteer with NAIFA. </a:t>
            </a:r>
          </a:p>
          <a:p>
            <a:endParaRPr lang="en-US" dirty="0"/>
          </a:p>
          <a:p>
            <a:r>
              <a:rPr lang="en-US" dirty="0"/>
              <a:t>NOTE:  Be sure you bring a “sell sheet” with you as a leave behind piece.  Sheets can be found at </a:t>
            </a:r>
            <a:r>
              <a:rPr lang="en-US" dirty="0">
                <a:hlinkClick r:id="rId3"/>
              </a:rPr>
              <a:t>https://leaders.naifa.org/marketing</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72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NAIFA has a program called NAIFA Live where you can hear from top speakers around the country as part of your chapter’s monthly meeting. We conduct both NAIFA business and education in a new format that breaks down geographic barriers and allows all local and state chapters to participate as one.</a:t>
            </a:r>
          </a:p>
          <a:p>
            <a:endParaRPr lang="en-US" dirty="0"/>
          </a:p>
          <a:p>
            <a:r>
              <a:rPr lang="en-US" dirty="0"/>
              <a:t>You can dial in to the live event from your desktop or mobile phone or you can participate in a Watch Party in your area where you can watch the presentation and participate in group discussions about the topic.</a:t>
            </a:r>
          </a:p>
          <a:p>
            <a:endParaRPr lang="en-US" dirty="0"/>
          </a:p>
          <a:p>
            <a:r>
              <a:rPr lang="en-US" dirty="0"/>
              <a:t>If you can’t participate in real-time, the programs are all recorded so you can access them on-demand at your convenience.</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10</a:t>
            </a:fld>
            <a:endParaRPr lang="en-US"/>
          </a:p>
        </p:txBody>
      </p:sp>
    </p:spTree>
    <p:extLst>
      <p:ext uri="{BB962C8B-B14F-4D97-AF65-F5344CB8AC3E}">
        <p14:creationId xmlns:p14="http://schemas.microsoft.com/office/powerpoint/2010/main" val="3882362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educational programming at the national, state and local levels much of which is typically held face-to-face. With the shutdown, NAIFA National stepped in with a series of amazing speakers that we featured in our Town Hall series. We started the series at the end of March and continued through June. To date, more than 20,000 people have been a part of our Town Hall series receiving needed inspiration and expertise from topics ranging from Paycheck Protection Program to prospecting using digital tools. </a:t>
            </a:r>
            <a:endParaRPr lang="en-US" i="1" dirty="0"/>
          </a:p>
        </p:txBody>
      </p:sp>
      <p:sp>
        <p:nvSpPr>
          <p:cNvPr id="4" name="Slide Number Placeholder 3"/>
          <p:cNvSpPr>
            <a:spLocks noGrp="1"/>
          </p:cNvSpPr>
          <p:nvPr>
            <p:ph type="sldNum" sz="quarter" idx="5"/>
          </p:nvPr>
        </p:nvSpPr>
        <p:spPr/>
        <p:txBody>
          <a:bodyPr/>
          <a:lstStyle/>
          <a:p>
            <a:fld id="{FAF32FCA-8C7B-429B-ACA8-0734FEAA2ACA}" type="slidenum">
              <a:rPr lang="en-US" smtClean="0"/>
              <a:t>11</a:t>
            </a:fld>
            <a:endParaRPr lang="en-US" dirty="0"/>
          </a:p>
        </p:txBody>
      </p:sp>
    </p:spTree>
    <p:extLst>
      <p:ext uri="{BB962C8B-B14F-4D97-AF65-F5344CB8AC3E}">
        <p14:creationId xmlns:p14="http://schemas.microsoft.com/office/powerpoint/2010/main" val="500905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the Big Ideas Webinar series that you can tune into live or on-demand for no extra fees to hear top notch speakers. We bring main stage speakers to you as a give back to the industry</a:t>
            </a:r>
          </a:p>
        </p:txBody>
      </p:sp>
      <p:sp>
        <p:nvSpPr>
          <p:cNvPr id="4" name="Slide Number Placeholder 3"/>
          <p:cNvSpPr>
            <a:spLocks noGrp="1"/>
          </p:cNvSpPr>
          <p:nvPr>
            <p:ph type="sldNum" sz="quarter" idx="5"/>
          </p:nvPr>
        </p:nvSpPr>
        <p:spPr/>
        <p:txBody>
          <a:bodyPr/>
          <a:lstStyle/>
          <a:p>
            <a:fld id="{FAF32FCA-8C7B-429B-ACA8-0734FEAA2ACA}" type="slidenum">
              <a:rPr lang="en-US" smtClean="0"/>
              <a:t>12</a:t>
            </a:fld>
            <a:endParaRPr lang="en-US" dirty="0"/>
          </a:p>
        </p:txBody>
      </p:sp>
    </p:spTree>
    <p:extLst>
      <p:ext uri="{BB962C8B-B14F-4D97-AF65-F5344CB8AC3E}">
        <p14:creationId xmlns:p14="http://schemas.microsoft.com/office/powerpoint/2010/main" val="3011374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offer Centers of Excellence which are resource and thought leadership hubs of content and events focused on personal development, practice management and specialty areas.</a:t>
            </a:r>
          </a:p>
          <a:p>
            <a:endParaRPr lang="en-US" dirty="0"/>
          </a:p>
          <a:p>
            <a:r>
              <a:rPr lang="en-US" dirty="0"/>
              <a:t>The </a:t>
            </a:r>
            <a:r>
              <a:rPr lang="en-US" sz="1200" b="0" i="0" kern="1200" dirty="0">
                <a:solidFill>
                  <a:schemeClr val="tx1"/>
                </a:solidFill>
                <a:effectLst/>
                <a:latin typeface="+mn-lt"/>
                <a:ea typeface="+mn-ea"/>
                <a:cs typeface="+mn-cs"/>
              </a:rPr>
              <a:t>Talent Development Center focuses on providing personal development programs to serve every stage of a financial service professional’s career.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Within the Talent Development Center, we house our Award Programs and Certifications &amp; Designations.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8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offers the Life &amp; Annuities Certified Professional which is fully accredited and recognized by FINRA. Additionally, NAIFA offers the LUTCF designation and supports the Certification for Long-Term Care designation as well.</a:t>
            </a:r>
          </a:p>
        </p:txBody>
      </p:sp>
      <p:sp>
        <p:nvSpPr>
          <p:cNvPr id="4" name="Slide Number Placeholder 3"/>
          <p:cNvSpPr>
            <a:spLocks noGrp="1"/>
          </p:cNvSpPr>
          <p:nvPr>
            <p:ph type="sldNum" sz="quarter" idx="5"/>
          </p:nvPr>
        </p:nvSpPr>
        <p:spPr/>
        <p:txBody>
          <a:bodyPr/>
          <a:lstStyle/>
          <a:p>
            <a:fld id="{FAF32FCA-8C7B-429B-ACA8-0734FEAA2ACA}" type="slidenum">
              <a:rPr lang="en-US" smtClean="0"/>
              <a:t>14</a:t>
            </a:fld>
            <a:endParaRPr lang="en-US" dirty="0"/>
          </a:p>
        </p:txBody>
      </p:sp>
    </p:spTree>
    <p:extLst>
      <p:ext uri="{BB962C8B-B14F-4D97-AF65-F5344CB8AC3E}">
        <p14:creationId xmlns:p14="http://schemas.microsoft.com/office/powerpoint/2010/main" val="280121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Performance Center is another Center of Excellence that focuses on best practices in building your business. Here you will find content and events focused on all aspects of practice management. The Business Performance Center also houses our Advanced Practice Symposium which is a special initiative with the Society of Financial Service Professionals to cover advanced planning topics.</a:t>
            </a:r>
          </a:p>
        </p:txBody>
      </p:sp>
      <p:sp>
        <p:nvSpPr>
          <p:cNvPr id="4" name="Slide Number Placeholder 3"/>
          <p:cNvSpPr>
            <a:spLocks noGrp="1"/>
          </p:cNvSpPr>
          <p:nvPr>
            <p:ph type="sldNum" sz="quarter" idx="5"/>
          </p:nvPr>
        </p:nvSpPr>
        <p:spPr/>
        <p:txBody>
          <a:bodyPr/>
          <a:lstStyle/>
          <a:p>
            <a:fld id="{FAF32FCA-8C7B-429B-ACA8-0734FEAA2ACA}" type="slidenum">
              <a:rPr lang="en-US" smtClean="0"/>
              <a:t>15</a:t>
            </a:fld>
            <a:endParaRPr lang="en-US" dirty="0"/>
          </a:p>
        </p:txBody>
      </p:sp>
    </p:spTree>
    <p:extLst>
      <p:ext uri="{BB962C8B-B14F-4D97-AF65-F5344CB8AC3E}">
        <p14:creationId xmlns:p14="http://schemas.microsoft.com/office/powerpoint/2010/main" val="49235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 Centers also included specialty centers. Our Limited &amp; Extended Planning Center is a one-stop shop for all things long-term care and offers its own content, set of experts and event series to help more financial advisors have the confidence and connections to provide clients with comprehensive planning.</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16</a:t>
            </a:fld>
            <a:endParaRPr lang="en-US" dirty="0"/>
          </a:p>
        </p:txBody>
      </p:sp>
    </p:spTree>
    <p:extLst>
      <p:ext uri="{BB962C8B-B14F-4D97-AF65-F5344CB8AC3E}">
        <p14:creationId xmlns:p14="http://schemas.microsoft.com/office/powerpoint/2010/main" val="60719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 there is the annual Performance + Purpose conference which is the educational event of the year. This year we’ve moved to a virtual platform, but will continue to bring you top names and keynote speakers that cover a wide range of topics.</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17</a:t>
            </a:fld>
            <a:endParaRPr lang="en-US" dirty="0"/>
          </a:p>
        </p:txBody>
      </p:sp>
    </p:spTree>
    <p:extLst>
      <p:ext uri="{BB962C8B-B14F-4D97-AF65-F5344CB8AC3E}">
        <p14:creationId xmlns:p14="http://schemas.microsoft.com/office/powerpoint/2010/main" val="4144337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Differentiate.</a:t>
            </a:r>
          </a:p>
          <a:p>
            <a:endParaRPr lang="en-US" dirty="0"/>
          </a:p>
          <a:p>
            <a:r>
              <a:rPr lang="en-US" dirty="0"/>
              <a:t>How are NAIFA members different?</a:t>
            </a:r>
          </a:p>
          <a:p>
            <a:endParaRPr lang="en-US" dirty="0"/>
          </a:p>
          <a:p>
            <a:r>
              <a:rPr lang="en-US" dirty="0"/>
              <a:t>There are various studies that have been done…not by NAIFA, but by others…that show that NAIFA members earn $10,000 to $43,000 more than non-members. Why is this?</a:t>
            </a:r>
          </a:p>
          <a:p>
            <a:endParaRPr lang="en-US" dirty="0"/>
          </a:p>
          <a:p>
            <a:r>
              <a:rPr lang="en-US" dirty="0"/>
              <a:t>NAIFA members are the trusted advisor.</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18</a:t>
            </a:fld>
            <a:endParaRPr lang="en-US"/>
          </a:p>
        </p:txBody>
      </p:sp>
    </p:spTree>
    <p:extLst>
      <p:ext uri="{BB962C8B-B14F-4D97-AF65-F5344CB8AC3E}">
        <p14:creationId xmlns:p14="http://schemas.microsoft.com/office/powerpoint/2010/main" val="54853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associations operate with a code of ethics, almost none include a best interest statement. </a:t>
            </a:r>
          </a:p>
          <a:p>
            <a:r>
              <a:rPr lang="en-US" sz="1200" kern="1200" dirty="0">
                <a:solidFill>
                  <a:schemeClr val="tx1"/>
                </a:solidFill>
                <a:effectLst/>
                <a:latin typeface="+mn-lt"/>
                <a:ea typeface="+mn-ea"/>
                <a:cs typeface="+mn-cs"/>
              </a:rPr>
              <a:t>NAIFA membership carries an obligation to abide by </a:t>
            </a:r>
            <a:r>
              <a:rPr lang="en-US" sz="1200" u="sng" kern="1200" dirty="0">
                <a:solidFill>
                  <a:schemeClr val="tx1"/>
                </a:solidFill>
                <a:effectLst/>
                <a:latin typeface="+mn-lt"/>
                <a:ea typeface="+mn-ea"/>
                <a:cs typeface="+mn-cs"/>
                <a:hlinkClick r:id="rId3"/>
              </a:rPr>
              <a:t>NAIFA’s Code of Ethics</a:t>
            </a:r>
            <a:r>
              <a:rPr lang="en-US" sz="1200" kern="1200" dirty="0">
                <a:solidFill>
                  <a:schemeClr val="tx1"/>
                </a:solidFill>
                <a:effectLst/>
                <a:latin typeface="+mn-lt"/>
                <a:ea typeface="+mn-ea"/>
                <a:cs typeface="+mn-cs"/>
              </a:rPr>
              <a:t>, which requires agents and advisors to always serve their clients’ best interests. </a:t>
            </a:r>
          </a:p>
          <a:p>
            <a:endParaRPr lang="en-US" dirty="0"/>
          </a:p>
          <a:p>
            <a:r>
              <a:rPr lang="en-US" dirty="0"/>
              <a:t>Who here would not take that pledge?</a:t>
            </a:r>
          </a:p>
          <a:p>
            <a:endParaRPr lang="en-US" dirty="0"/>
          </a:p>
          <a:p>
            <a:r>
              <a:rPr lang="en-US" dirty="0"/>
              <a:t>Who here would not stand up and say I always put my clients’ best interests ahead of my own?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5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makes a Membership Promise to</a:t>
            </a:r>
          </a:p>
          <a:p>
            <a:pPr marL="171450" indent="-171450">
              <a:buFont typeface="Arial" panose="020B0604020202020204" pitchFamily="34" charset="0"/>
              <a:buChar char="•"/>
            </a:pPr>
            <a:r>
              <a:rPr lang="en-US" dirty="0"/>
              <a:t>Advocate for you and your clients</a:t>
            </a:r>
          </a:p>
          <a:p>
            <a:pPr marL="171450" indent="-171450">
              <a:buFont typeface="Arial" panose="020B0604020202020204" pitchFamily="34" charset="0"/>
              <a:buChar char="•"/>
            </a:pPr>
            <a:r>
              <a:rPr lang="en-US" dirty="0"/>
              <a:t>Educate you so you can better serve your clients</a:t>
            </a:r>
          </a:p>
          <a:p>
            <a:pPr marL="171450" indent="-171450">
              <a:buFont typeface="Arial" panose="020B0604020202020204" pitchFamily="34" charset="0"/>
              <a:buChar char="•"/>
            </a:pPr>
            <a:r>
              <a:rPr lang="en-US" dirty="0"/>
              <a:t>Differentiate you from other advisors and agents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Along with NAIFA’s promise, I’m making my personal promise to you that NAIFA will always advocate for you, educate you and differentiate you.</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6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consumer site, financialsecurity.org, lists every member in good standing so that consumers can identify you as a professional who belongs to your professional association and is a member in good standing, abiding by a Code of Ethics. </a:t>
            </a:r>
          </a:p>
          <a:p>
            <a:endParaRPr lang="en-US" dirty="0"/>
          </a:p>
          <a:p>
            <a:r>
              <a:rPr lang="en-US" dirty="0"/>
              <a:t>We run national marketing campaigns to highlight our consumer site which also features content and events. Within our consumer initiative, you will also find our Financial Literacy program and our initiative to raise the profile of a career in financial services to consumers. Our members volunteer to give financial literacy virtual sessions and provide videos of a “Day in the Life” to provide to consumers to get an inside look as to what advisors 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84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members are connected to a community of like-minded individuals. NAIFA members openly share their ideas and best practices with one another.  NAIFA members service their community via NAIFA sponsored events.   </a:t>
            </a:r>
          </a:p>
          <a:p>
            <a:endParaRPr lang="en-US" dirty="0"/>
          </a:p>
          <a:p>
            <a:r>
              <a:rPr lang="en-US" dirty="0"/>
              <a:t>[Add a personal story about your connection to the community. Share a story about how a member gave you an idea that helped you close a case or an experience you’ve had through a community service project working alongside your fellow members]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9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have your NAIFA pin on!  Point to it!]</a:t>
            </a:r>
          </a:p>
          <a:p>
            <a:endParaRPr lang="en-US" dirty="0"/>
          </a:p>
          <a:p>
            <a:r>
              <a:rPr lang="en-US" dirty="0"/>
              <a:t>See this pin? </a:t>
            </a:r>
          </a:p>
          <a:p>
            <a:endParaRPr lang="en-US" dirty="0"/>
          </a:p>
          <a:p>
            <a:r>
              <a:rPr lang="en-US" dirty="0"/>
              <a:t>It is a symbol that </a:t>
            </a:r>
          </a:p>
          <a:p>
            <a:pPr marL="171450" indent="-171450">
              <a:buFont typeface="Arial" panose="020B0604020202020204" pitchFamily="34" charset="0"/>
              <a:buChar char="•"/>
            </a:pPr>
            <a:r>
              <a:rPr lang="en-US" dirty="0"/>
              <a:t>I advocate for my clients. </a:t>
            </a:r>
          </a:p>
          <a:p>
            <a:pPr marL="171450" indent="-171450">
              <a:buFont typeface="Arial" panose="020B0604020202020204" pitchFamily="34" charset="0"/>
              <a:buChar char="•"/>
            </a:pPr>
            <a:r>
              <a:rPr lang="en-US" dirty="0"/>
              <a:t>I am committed to educating myself to better serve my clients</a:t>
            </a:r>
          </a:p>
          <a:p>
            <a:pPr marL="171450" indent="-171450">
              <a:buFont typeface="Arial" panose="020B0604020202020204" pitchFamily="34" charset="0"/>
              <a:buChar char="•"/>
            </a:pPr>
            <a:r>
              <a:rPr lang="en-US" dirty="0"/>
              <a:t>I always put my clients’ interest before my own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 a personal note, I wear this on every client meeting because my clients often ask me about it….when they do, I say: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 am a member of the National Association of Insurance &amp; Financial Advisors, my professional association. As a member, I take a pledge to always act in my clients’ best interest. It’s like the AMA for doctors…you wouldn’t go to a doctor that wasn’t a member of the AMA, would you?”  I also say, “Over the next few weeks, you will decide whether you want to work with me or not as your financial advisor…if you decide not to work with me, I encourage you to go to advisorsyoucantrust.org and find another NAIFA member who has made the same pledge as I have to always put your interests above their own”.</a:t>
            </a:r>
          </a:p>
        </p:txBody>
      </p:sp>
      <p:sp>
        <p:nvSpPr>
          <p:cNvPr id="4" name="Slide Number Placeholder 3"/>
          <p:cNvSpPr>
            <a:spLocks noGrp="1"/>
          </p:cNvSpPr>
          <p:nvPr>
            <p:ph type="sldNum" sz="quarter" idx="5"/>
          </p:nvPr>
        </p:nvSpPr>
        <p:spPr/>
        <p:txBody>
          <a:bodyPr/>
          <a:lstStyle/>
          <a:p>
            <a:fld id="{FAF32FCA-8C7B-429B-ACA8-0734FEAA2ACA}" type="slidenum">
              <a:rPr lang="en-US" smtClean="0"/>
              <a:t>22</a:t>
            </a:fld>
            <a:endParaRPr lang="en-US"/>
          </a:p>
        </p:txBody>
      </p:sp>
    </p:spTree>
    <p:extLst>
      <p:ext uri="{BB962C8B-B14F-4D97-AF65-F5344CB8AC3E}">
        <p14:creationId xmlns:p14="http://schemas.microsoft.com/office/powerpoint/2010/main" val="2273513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NAIFA celebrates its 130</a:t>
            </a:r>
            <a:r>
              <a:rPr lang="en-US" sz="1200" i="0" kern="1200" baseline="30000" dirty="0">
                <a:solidFill>
                  <a:schemeClr val="tx1"/>
                </a:solidFill>
                <a:effectLst/>
                <a:latin typeface="+mn-lt"/>
                <a:ea typeface="+mn-ea"/>
                <a:cs typeface="+mn-cs"/>
              </a:rPr>
              <a:t>th</a:t>
            </a:r>
            <a:r>
              <a:rPr lang="en-US" sz="1200" i="0" kern="1200" dirty="0">
                <a:solidFill>
                  <a:schemeClr val="tx1"/>
                </a:solidFill>
                <a:effectLst/>
                <a:latin typeface="+mn-lt"/>
                <a:ea typeface="+mn-ea"/>
                <a:cs typeface="+mn-cs"/>
              </a:rPr>
              <a:t> Anniversary this year. We represent the lifeblood of an industry that contributes to the financial security of 90 million American families. Our members love what they do and love serving Main Street USA.</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23</a:t>
            </a:fld>
            <a:endParaRPr lang="en-US" dirty="0"/>
          </a:p>
        </p:txBody>
      </p:sp>
    </p:spTree>
    <p:extLst>
      <p:ext uri="{BB962C8B-B14F-4D97-AF65-F5344CB8AC3E}">
        <p14:creationId xmlns:p14="http://schemas.microsoft.com/office/powerpoint/2010/main" val="2242173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 would like to ask you all a question.  What value would you place on what I have just described?  Many tell me $100 a month.  We at NAIFA have a career friendly fee structure designed to be affordable regardless of your time in the industry.  </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24</a:t>
            </a:fld>
            <a:endParaRPr lang="en-US"/>
          </a:p>
        </p:txBody>
      </p:sp>
    </p:spTree>
    <p:extLst>
      <p:ext uri="{BB962C8B-B14F-4D97-AF65-F5344CB8AC3E}">
        <p14:creationId xmlns:p14="http://schemas.microsoft.com/office/powerpoint/2010/main" val="3403697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take out your phone and go to </a:t>
            </a:r>
            <a:r>
              <a:rPr lang="en-US" b="0" strike="noStrike" dirty="0"/>
              <a:t>www.naifa.org/join. </a:t>
            </a:r>
            <a:r>
              <a:rPr lang="en-US" dirty="0"/>
              <a:t>Join today and on Monday, your name will be posted to social media and our website.  Your benefits will begin immediately.   Should you join today, I would be happy to present you with your NAIFA pin. </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25</a:t>
            </a:fld>
            <a:endParaRPr lang="en-US" dirty="0"/>
          </a:p>
        </p:txBody>
      </p:sp>
    </p:spTree>
    <p:extLst>
      <p:ext uri="{BB962C8B-B14F-4D97-AF65-F5344CB8AC3E}">
        <p14:creationId xmlns:p14="http://schemas.microsoft.com/office/powerpoint/2010/main" val="243186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Advocate…NAIFA members are the </a:t>
            </a:r>
            <a:r>
              <a:rPr lang="en-US" dirty="0" err="1"/>
              <a:t>protecTIVE</a:t>
            </a:r>
            <a:r>
              <a:rPr lang="en-US" dirty="0"/>
              <a:t> advisor…NOT the </a:t>
            </a:r>
            <a:r>
              <a:rPr lang="en-US" dirty="0" err="1"/>
              <a:t>protectED</a:t>
            </a:r>
            <a:r>
              <a:rPr lang="en-US" dirty="0"/>
              <a:t> advisor…the </a:t>
            </a:r>
            <a:r>
              <a:rPr lang="en-US" dirty="0" err="1"/>
              <a:t>protectIVE</a:t>
            </a:r>
            <a:r>
              <a:rPr lang="en-US" dirty="0"/>
              <a:t> advisor.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3</a:t>
            </a:fld>
            <a:endParaRPr lang="en-US"/>
          </a:p>
        </p:txBody>
      </p:sp>
    </p:spTree>
    <p:extLst>
      <p:ext uri="{BB962C8B-B14F-4D97-AF65-F5344CB8AC3E}">
        <p14:creationId xmlns:p14="http://schemas.microsoft.com/office/powerpoint/2010/main" val="390435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NAIFA protects our clients in Washington DC…all 50 state capitals…and NAIFA has a member in every Congressional District.</a:t>
            </a:r>
          </a:p>
          <a:p>
            <a:pPr marL="171450" indent="-171450">
              <a:buFont typeface="Arial" panose="020B0604020202020204" pitchFamily="34" charset="0"/>
              <a:buChar char="•"/>
            </a:pPr>
            <a:r>
              <a:rPr lang="en-US" dirty="0"/>
              <a:t>No other association in the insurance and financial services industry and operating in our space make this claim.   </a:t>
            </a:r>
          </a:p>
          <a:p>
            <a:pPr marL="171450" indent="-171450">
              <a:buFont typeface="Arial" panose="020B0604020202020204" pitchFamily="34" charset="0"/>
              <a:buChar char="•"/>
            </a:pPr>
            <a:r>
              <a:rPr lang="en-US" dirty="0"/>
              <a:t>NAIFA combines and leverages the power of our individual members into the power of us to protect our clients no matter where they may reside.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 2018, NAIFA sued the federal government over the Dept. of Labor Fiduciary Rule and we won.</a:t>
            </a:r>
          </a:p>
          <a:p>
            <a:pPr marL="171450" indent="-171450">
              <a:buFont typeface="Arial" panose="020B0604020202020204" pitchFamily="34" charset="0"/>
              <a:buChar char="•"/>
            </a:pPr>
            <a:r>
              <a:rPr lang="en-US" dirty="0"/>
              <a:t>In May of 2019, 600 NAIFA members went to Washington to lobby for passage of the Secure Act, and the very next week the bill passed the House.  In December, NAIFA members, again, visited Washington.  A few weeks later the Secure Act was attached to the spending bill and signed into law. </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914400" lvl="2"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4</a:t>
            </a:fld>
            <a:endParaRPr lang="en-US"/>
          </a:p>
        </p:txBody>
      </p:sp>
    </p:spTree>
    <p:extLst>
      <p:ext uri="{BB962C8B-B14F-4D97-AF65-F5344CB8AC3E}">
        <p14:creationId xmlns:p14="http://schemas.microsoft.com/office/powerpoint/2010/main" val="297998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What may occur in one state, could be replicated in another. Thus, the individual NAIFA Nation states are linked together in mutual support of each other. We are responsible to and for each other. </a:t>
            </a:r>
          </a:p>
          <a:p>
            <a:endParaRPr lang="en-US" i="0" dirty="0"/>
          </a:p>
          <a:p>
            <a:r>
              <a:rPr lang="en-US" i="0" dirty="0"/>
              <a:t>Here our national CEO, Kevin Mayeux, testifies before the Massachusetts Division of Securities in support of NAIFA-Massachusetts efforts to defeat a state-based fiduciary regulation. </a:t>
            </a:r>
          </a:p>
        </p:txBody>
      </p:sp>
      <p:sp>
        <p:nvSpPr>
          <p:cNvPr id="4" name="Slide Number Placeholder 3"/>
          <p:cNvSpPr>
            <a:spLocks noGrp="1"/>
          </p:cNvSpPr>
          <p:nvPr>
            <p:ph type="sldNum" sz="quarter" idx="5"/>
          </p:nvPr>
        </p:nvSpPr>
        <p:spPr/>
        <p:txBody>
          <a:bodyPr/>
          <a:lstStyle/>
          <a:p>
            <a:fld id="{FAF32FCA-8C7B-429B-ACA8-0734FEAA2ACA}" type="slidenum">
              <a:rPr lang="en-US" smtClean="0"/>
              <a:t>5</a:t>
            </a:fld>
            <a:endParaRPr lang="en-US" dirty="0"/>
          </a:p>
        </p:txBody>
      </p:sp>
    </p:spTree>
    <p:extLst>
      <p:ext uri="{BB962C8B-B14F-4D97-AF65-F5344CB8AC3E}">
        <p14:creationId xmlns:p14="http://schemas.microsoft.com/office/powerpoint/2010/main" val="42730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Every state holds its own legislative day whereby members come together to meet with legislators. Each state has its own lobbyist who is working to protect your business and provides members with regular updates.</a:t>
            </a:r>
          </a:p>
          <a:p>
            <a:endParaRPr lang="en-US" b="0" i="0" dirty="0"/>
          </a:p>
          <a:p>
            <a:r>
              <a:rPr lang="en-US" b="0" i="0" dirty="0"/>
              <a:t>{The presenter should mention some recent state advocacy issues.}</a:t>
            </a:r>
          </a:p>
        </p:txBody>
      </p:sp>
      <p:sp>
        <p:nvSpPr>
          <p:cNvPr id="4" name="Slide Number Placeholder 3"/>
          <p:cNvSpPr>
            <a:spLocks noGrp="1"/>
          </p:cNvSpPr>
          <p:nvPr>
            <p:ph type="sldNum" sz="quarter" idx="5"/>
          </p:nvPr>
        </p:nvSpPr>
        <p:spPr/>
        <p:txBody>
          <a:bodyPr/>
          <a:lstStyle/>
          <a:p>
            <a:fld id="{FAF32FCA-8C7B-429B-ACA8-0734FEAA2ACA}" type="slidenum">
              <a:rPr lang="en-US" smtClean="0"/>
              <a:t>6</a:t>
            </a:fld>
            <a:endParaRPr lang="en-US" dirty="0"/>
          </a:p>
        </p:txBody>
      </p:sp>
    </p:spTree>
    <p:extLst>
      <p:ext uri="{BB962C8B-B14F-4D97-AF65-F5344CB8AC3E}">
        <p14:creationId xmlns:p14="http://schemas.microsoft.com/office/powerpoint/2010/main" val="334042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COVID-19 hit, our Government Relations team really stepped up to ensure that we could be of value to both members and policymakers. NAIFA quickly pivoted to build out resources for consumers and delivered these to state and federal legislators as a source of trusted materials to provide to constituents that were calling in with concerns that ranged from cybersecurity to identity fraud. Our work received public recognition from many state and federal policymakers for helping consumers during the transition into our new normal.</a:t>
            </a:r>
          </a:p>
        </p:txBody>
      </p:sp>
      <p:sp>
        <p:nvSpPr>
          <p:cNvPr id="4" name="Slide Number Placeholder 3"/>
          <p:cNvSpPr>
            <a:spLocks noGrp="1"/>
          </p:cNvSpPr>
          <p:nvPr>
            <p:ph type="sldNum" sz="quarter" idx="5"/>
          </p:nvPr>
        </p:nvSpPr>
        <p:spPr/>
        <p:txBody>
          <a:bodyPr/>
          <a:lstStyle/>
          <a:p>
            <a:fld id="{FAF32FCA-8C7B-429B-ACA8-0734FEAA2ACA}" type="slidenum">
              <a:rPr lang="en-US" smtClean="0"/>
              <a:t>7</a:t>
            </a:fld>
            <a:endParaRPr lang="en-US" dirty="0"/>
          </a:p>
        </p:txBody>
      </p:sp>
    </p:spTree>
    <p:extLst>
      <p:ext uri="{BB962C8B-B14F-4D97-AF65-F5344CB8AC3E}">
        <p14:creationId xmlns:p14="http://schemas.microsoft.com/office/powerpoint/2010/main" val="325076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hold an annual legislative fly-in to Capitol Hill where we pre-arrange meetings by states for our members. Due to COVID-19, Capitol Hill closed, but NAIFA did not. Instead, we held a three-day virtual event called NAIFA Nation: Impact Week that had over 5,000 attendees. We held our Diversity Symposium, our Advocacy Day and a special Leadership Day with inspirational speakers to keep NAIFA Nation together.</a:t>
            </a:r>
          </a:p>
        </p:txBody>
      </p:sp>
      <p:sp>
        <p:nvSpPr>
          <p:cNvPr id="4" name="Slide Number Placeholder 3"/>
          <p:cNvSpPr>
            <a:spLocks noGrp="1"/>
          </p:cNvSpPr>
          <p:nvPr>
            <p:ph type="sldNum" sz="quarter" idx="5"/>
          </p:nvPr>
        </p:nvSpPr>
        <p:spPr/>
        <p:txBody>
          <a:bodyPr/>
          <a:lstStyle/>
          <a:p>
            <a:fld id="{FAF32FCA-8C7B-429B-ACA8-0734FEAA2ACA}" type="slidenum">
              <a:rPr lang="en-US" smtClean="0"/>
              <a:t>8</a:t>
            </a:fld>
            <a:endParaRPr lang="en-US" dirty="0"/>
          </a:p>
        </p:txBody>
      </p:sp>
    </p:spTree>
    <p:extLst>
      <p:ext uri="{BB962C8B-B14F-4D97-AF65-F5344CB8AC3E}">
        <p14:creationId xmlns:p14="http://schemas.microsoft.com/office/powerpoint/2010/main" val="174702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NAIFA members are the Thinking Advisor.</a:t>
            </a:r>
          </a:p>
          <a:p>
            <a:pPr marL="171450" indent="-171450">
              <a:buFont typeface="Arial" panose="020B0604020202020204" pitchFamily="34" charset="0"/>
              <a:buChar char="•"/>
            </a:pPr>
            <a:r>
              <a:rPr lang="en-US" dirty="0"/>
              <a:t>NAIFA Educates you in a way no other association does.  We educate those who are new to the business and those who consider themselves elite advisors or Top of the Table MRDT advisors.  </a:t>
            </a:r>
          </a:p>
          <a:p>
            <a:pPr marL="171450" indent="-171450">
              <a:buFont typeface="Arial" panose="020B0604020202020204" pitchFamily="34" charset="0"/>
              <a:buChar char="•"/>
            </a:pPr>
            <a:r>
              <a:rPr lang="en-US" dirty="0"/>
              <a:t>Our education is broken down into: </a:t>
            </a:r>
          </a:p>
          <a:p>
            <a:pPr marL="628650" lvl="1" indent="-171450">
              <a:buFont typeface="Arial" panose="020B0604020202020204" pitchFamily="34" charset="0"/>
              <a:buChar char="•"/>
            </a:pPr>
            <a:r>
              <a:rPr lang="en-US" dirty="0"/>
              <a:t>Education that develops your individual interpersonal &amp; relationship sales skills</a:t>
            </a:r>
          </a:p>
          <a:p>
            <a:pPr marL="628650" lvl="1" indent="-171450">
              <a:buFont typeface="Arial" panose="020B0604020202020204" pitchFamily="34" charset="0"/>
              <a:buChar char="•"/>
            </a:pPr>
            <a:r>
              <a:rPr lang="en-US" dirty="0"/>
              <a:t>Education that develops your practice management skills so that you can be the best business owner possible</a:t>
            </a:r>
          </a:p>
          <a:p>
            <a:pPr marL="628650" lvl="1" indent="-171450">
              <a:buFont typeface="Arial" panose="020B0604020202020204" pitchFamily="34" charset="0"/>
              <a:buChar char="•"/>
            </a:pPr>
            <a:r>
              <a:rPr lang="en-US" dirty="0"/>
              <a:t>Education that provides insight into niche markets to help you grow your business through partnerships or specialization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9</a:t>
            </a:fld>
            <a:endParaRPr lang="en-US"/>
          </a:p>
        </p:txBody>
      </p:sp>
    </p:spTree>
    <p:extLst>
      <p:ext uri="{BB962C8B-B14F-4D97-AF65-F5344CB8AC3E}">
        <p14:creationId xmlns:p14="http://schemas.microsoft.com/office/powerpoint/2010/main" val="169503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4950-6EAD-4462-81AC-72C1D6D843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5363D-8434-4C38-A0CC-1B6C17B325D0}"/>
              </a:ext>
            </a:extLst>
          </p:cNvPr>
          <p:cNvSpPr>
            <a:spLocks noGrp="1"/>
          </p:cNvSpPr>
          <p:nvPr>
            <p:ph type="subTitle" idx="1"/>
          </p:nvPr>
        </p:nvSpPr>
        <p:spPr>
          <a:xfrm>
            <a:off x="1524000" y="3602038"/>
            <a:ext cx="9144000" cy="1655762"/>
          </a:xfrm>
        </p:spPr>
        <p:txBody>
          <a:bodyPr/>
          <a:lstStyle>
            <a:lvl1pPr marL="0" indent="0" algn="ctr">
              <a:buNone/>
              <a:defRPr sz="2400" b="1">
                <a:solidFill>
                  <a:srgbClr val="00AEEF"/>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2710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38" name="Shape 2"/>
          <p:cNvSpPr/>
          <p:nvPr userDrawn="1"/>
        </p:nvSpPr>
        <p:spPr>
          <a:xfrm>
            <a:off x="1" y="1101011"/>
            <a:ext cx="12192000" cy="5767335"/>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972640668"/>
      </p:ext>
    </p:extLst>
  </p:cSld>
  <p:clrMapOvr>
    <a:masterClrMapping/>
  </p:clrMapOvr>
  <p:transition spd="slow" advTm="2000">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WOT 01">
    <p:spTree>
      <p:nvGrpSpPr>
        <p:cNvPr id="1" name=""/>
        <p:cNvGrpSpPr/>
        <p:nvPr/>
      </p:nvGrpSpPr>
      <p:grpSpPr>
        <a:xfrm>
          <a:off x="0" y="0"/>
          <a:ext cx="0" cy="0"/>
          <a:chOff x="0" y="0"/>
          <a:chExt cx="0" cy="0"/>
        </a:xfrm>
      </p:grpSpPr>
      <p:sp>
        <p:nvSpPr>
          <p:cNvPr id="4" name="Shape 2"/>
          <p:cNvSpPr/>
          <p:nvPr userDrawn="1"/>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2" name="Picture Placeholder 11"/>
          <p:cNvSpPr>
            <a:spLocks noGrp="1"/>
          </p:cNvSpPr>
          <p:nvPr>
            <p:ph type="pic" sz="quarter" idx="11" hasCustomPrompt="1"/>
          </p:nvPr>
        </p:nvSpPr>
        <p:spPr>
          <a:xfrm>
            <a:off x="5577842" y="243841"/>
            <a:ext cx="6614159" cy="661416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7203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creen Mockup 02">
    <p:spTree>
      <p:nvGrpSpPr>
        <p:cNvPr id="1" name=""/>
        <p:cNvGrpSpPr/>
        <p:nvPr/>
      </p:nvGrpSpPr>
      <p:grpSpPr>
        <a:xfrm>
          <a:off x="0" y="0"/>
          <a:ext cx="0" cy="0"/>
          <a:chOff x="0" y="0"/>
          <a:chExt cx="0" cy="0"/>
        </a:xfrm>
      </p:grpSpPr>
      <p:sp>
        <p:nvSpPr>
          <p:cNvPr id="12" name="Shape 2"/>
          <p:cNvSpPr/>
          <p:nvPr userDrawn="1"/>
        </p:nvSpPr>
        <p:spPr>
          <a:xfrm>
            <a:off x="0" y="1100831"/>
            <a:ext cx="12192000" cy="5767516"/>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8" name="Picture Placeholder 10"/>
          <p:cNvSpPr>
            <a:spLocks noGrp="1"/>
          </p:cNvSpPr>
          <p:nvPr>
            <p:ph type="pic" sz="quarter" idx="10"/>
          </p:nvPr>
        </p:nvSpPr>
        <p:spPr>
          <a:xfrm>
            <a:off x="3542643"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pattFill prst="pct5">
            <a:fgClr>
              <a:schemeClr val="bg1"/>
            </a:fgClr>
            <a:bgClr>
              <a:schemeClr val="tx2">
                <a:lumMod val="20000"/>
                <a:lumOff val="80000"/>
              </a:schemeClr>
            </a:bgClr>
          </a:pattFill>
        </p:spPr>
        <p:txBody>
          <a:bodyPr wrap="square">
            <a:noAutofit/>
          </a:bodyPr>
          <a:lstStyle/>
          <a:p>
            <a:endParaRPr lang="en-US"/>
          </a:p>
        </p:txBody>
      </p:sp>
    </p:spTree>
    <p:extLst>
      <p:ext uri="{BB962C8B-B14F-4D97-AF65-F5344CB8AC3E}">
        <p14:creationId xmlns:p14="http://schemas.microsoft.com/office/powerpoint/2010/main" val="3636805870"/>
      </p:ext>
    </p:extLst>
  </p:cSld>
  <p:clrMapOvr>
    <a:masterClrMapping/>
  </p:clrMapOvr>
  <p:transition spd="slow" advTm="2000">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ortfolio 02">
    <p:spTree>
      <p:nvGrpSpPr>
        <p:cNvPr id="1" name=""/>
        <p:cNvGrpSpPr/>
        <p:nvPr/>
      </p:nvGrpSpPr>
      <p:grpSpPr>
        <a:xfrm>
          <a:off x="0" y="0"/>
          <a:ext cx="0" cy="0"/>
          <a:chOff x="0" y="0"/>
          <a:chExt cx="0" cy="0"/>
        </a:xfrm>
      </p:grpSpPr>
      <p:sp>
        <p:nvSpPr>
          <p:cNvPr id="15" name="Shape 2"/>
          <p:cNvSpPr/>
          <p:nvPr userDrawn="1"/>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7" name="Picture Placeholder 2"/>
          <p:cNvSpPr>
            <a:spLocks noGrp="1"/>
          </p:cNvSpPr>
          <p:nvPr>
            <p:ph type="pic" sz="quarter" idx="11" hasCustomPrompt="1"/>
          </p:nvPr>
        </p:nvSpPr>
        <p:spPr>
          <a:xfrm>
            <a:off x="4269281"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8" name="Picture Placeholder 2"/>
          <p:cNvSpPr>
            <a:spLocks noGrp="1"/>
          </p:cNvSpPr>
          <p:nvPr>
            <p:ph type="pic" sz="quarter" idx="12" hasCustomPrompt="1"/>
          </p:nvPr>
        </p:nvSpPr>
        <p:spPr>
          <a:xfrm>
            <a:off x="6157554"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8045827"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9934100"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6157554"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9934100"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8045827"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9934100"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8045827" y="3048880"/>
            <a:ext cx="1828799"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l"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20" hasCustomPrompt="1"/>
          </p:nvPr>
        </p:nvSpPr>
        <p:spPr>
          <a:xfrm>
            <a:off x="492735"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3" name="Picture Placeholder 2"/>
          <p:cNvSpPr>
            <a:spLocks noGrp="1"/>
          </p:cNvSpPr>
          <p:nvPr>
            <p:ph type="pic" sz="quarter" idx="21" hasCustomPrompt="1"/>
          </p:nvPr>
        </p:nvSpPr>
        <p:spPr>
          <a:xfrm>
            <a:off x="2381008"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22" hasCustomPrompt="1"/>
          </p:nvPr>
        </p:nvSpPr>
        <p:spPr>
          <a:xfrm>
            <a:off x="4269050"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6" name="Picture Placeholder 2"/>
          <p:cNvSpPr>
            <a:spLocks noGrp="1"/>
          </p:cNvSpPr>
          <p:nvPr>
            <p:ph type="pic" sz="quarter" idx="23" hasCustomPrompt="1"/>
          </p:nvPr>
        </p:nvSpPr>
        <p:spPr>
          <a:xfrm>
            <a:off x="2380777"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24" hasCustomPrompt="1"/>
          </p:nvPr>
        </p:nvSpPr>
        <p:spPr>
          <a:xfrm>
            <a:off x="6157439"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25" hasCustomPrompt="1"/>
          </p:nvPr>
        </p:nvSpPr>
        <p:spPr>
          <a:xfrm>
            <a:off x="4268935"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31" name="Picture Placeholder 2"/>
          <p:cNvSpPr>
            <a:spLocks noGrp="1"/>
          </p:cNvSpPr>
          <p:nvPr>
            <p:ph type="pic" sz="quarter" idx="26" hasCustomPrompt="1"/>
          </p:nvPr>
        </p:nvSpPr>
        <p:spPr>
          <a:xfrm>
            <a:off x="492735"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2" name="Picture Placeholder 2"/>
          <p:cNvSpPr>
            <a:spLocks noGrp="1"/>
          </p:cNvSpPr>
          <p:nvPr>
            <p:ph type="pic" sz="quarter" idx="27" hasCustomPrompt="1"/>
          </p:nvPr>
        </p:nvSpPr>
        <p:spPr>
          <a:xfrm>
            <a:off x="2380777"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3" name="Picture Placeholder 2"/>
          <p:cNvSpPr>
            <a:spLocks noGrp="1"/>
          </p:cNvSpPr>
          <p:nvPr>
            <p:ph type="pic" sz="quarter" idx="28" hasCustomPrompt="1"/>
          </p:nvPr>
        </p:nvSpPr>
        <p:spPr>
          <a:xfrm>
            <a:off x="492735"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27320416"/>
      </p:ext>
    </p:extLst>
  </p:cSld>
  <p:clrMapOvr>
    <a:masterClrMapping/>
  </p:clrMapOvr>
  <p:transition spd="slow" advTm="2000">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89D-A956-4D67-A42E-4E7D82683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80BB51-8256-41CC-BC48-7EB5F6C7A6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11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8FCF-9ED3-4E0A-ADA9-E14A1AC1C9EA}"/>
              </a:ext>
            </a:extLst>
          </p:cNvPr>
          <p:cNvSpPr>
            <a:spLocks noGrp="1"/>
          </p:cNvSpPr>
          <p:nvPr>
            <p:ph type="title"/>
          </p:nvPr>
        </p:nvSpPr>
        <p:spPr>
          <a:xfrm>
            <a:off x="831851" y="576263"/>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EC71E09-114D-4AC4-9641-0AFB955BE8DA}"/>
              </a:ext>
            </a:extLst>
          </p:cNvPr>
          <p:cNvSpPr>
            <a:spLocks noGrp="1"/>
          </p:cNvSpPr>
          <p:nvPr>
            <p:ph type="body" idx="1"/>
          </p:nvPr>
        </p:nvSpPr>
        <p:spPr>
          <a:xfrm>
            <a:off x="831851" y="362281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7138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18A3-B385-4231-BC84-2C71BB956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B2301-BABB-4F29-86CB-865B0F1C30B8}"/>
              </a:ext>
            </a:extLst>
          </p:cNvPr>
          <p:cNvSpPr>
            <a:spLocks noGrp="1"/>
          </p:cNvSpPr>
          <p:nvPr>
            <p:ph sz="half" idx="1"/>
          </p:nvPr>
        </p:nvSpPr>
        <p:spPr>
          <a:xfrm>
            <a:off x="838200" y="3131083"/>
            <a:ext cx="5181600" cy="30458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CEE24B-D15F-4371-803C-52CC217FAFDD}"/>
              </a:ext>
            </a:extLst>
          </p:cNvPr>
          <p:cNvSpPr>
            <a:spLocks noGrp="1"/>
          </p:cNvSpPr>
          <p:nvPr>
            <p:ph sz="half" idx="2"/>
          </p:nvPr>
        </p:nvSpPr>
        <p:spPr>
          <a:xfrm>
            <a:off x="6172200" y="3131083"/>
            <a:ext cx="5181600" cy="30458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06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B440-5115-4DEE-BB5F-8DAD167E72A1}"/>
              </a:ext>
            </a:extLst>
          </p:cNvPr>
          <p:cNvSpPr>
            <a:spLocks noGrp="1"/>
          </p:cNvSpPr>
          <p:nvPr>
            <p:ph type="title"/>
          </p:nvPr>
        </p:nvSpPr>
        <p:spPr>
          <a:xfrm>
            <a:off x="839788" y="15078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D2F8C8-A243-465C-9EFA-DFED8F55EDDE}"/>
              </a:ext>
            </a:extLst>
          </p:cNvPr>
          <p:cNvSpPr>
            <a:spLocks noGrp="1"/>
          </p:cNvSpPr>
          <p:nvPr>
            <p:ph type="body" idx="1"/>
          </p:nvPr>
        </p:nvSpPr>
        <p:spPr>
          <a:xfrm>
            <a:off x="839789" y="2521131"/>
            <a:ext cx="5157787" cy="55673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9C37329-9E54-4C03-912A-B5DF93BCCB75}"/>
              </a:ext>
            </a:extLst>
          </p:cNvPr>
          <p:cNvSpPr>
            <a:spLocks noGrp="1"/>
          </p:cNvSpPr>
          <p:nvPr>
            <p:ph sz="half" idx="2"/>
          </p:nvPr>
        </p:nvSpPr>
        <p:spPr>
          <a:xfrm>
            <a:off x="839789" y="3161211"/>
            <a:ext cx="5157787" cy="3028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6F8E7-CACE-48BA-9989-2D8A5CD8E9B1}"/>
              </a:ext>
            </a:extLst>
          </p:cNvPr>
          <p:cNvSpPr>
            <a:spLocks noGrp="1"/>
          </p:cNvSpPr>
          <p:nvPr>
            <p:ph type="body" sz="quarter" idx="3"/>
          </p:nvPr>
        </p:nvSpPr>
        <p:spPr>
          <a:xfrm>
            <a:off x="6172201" y="2521131"/>
            <a:ext cx="5183188" cy="55673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890D170-9B5F-4ED5-BC29-CFAA8D0EABFD}"/>
              </a:ext>
            </a:extLst>
          </p:cNvPr>
          <p:cNvSpPr>
            <a:spLocks noGrp="1"/>
          </p:cNvSpPr>
          <p:nvPr>
            <p:ph sz="quarter" idx="4"/>
          </p:nvPr>
        </p:nvSpPr>
        <p:spPr>
          <a:xfrm>
            <a:off x="6172201" y="3161211"/>
            <a:ext cx="5183188" cy="3028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23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8B5B-B976-4BFB-AC55-835ACDC5F84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222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91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5F05-3E94-485D-9A55-6054E765E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8D8BDA-76FC-43FF-B087-D7D8C1E31B2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69178-098C-4BA2-B5B6-5779E67B233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225995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7CA0-5651-4829-8A93-6E70A173757A}"/>
              </a:ext>
            </a:extLst>
          </p:cNvPr>
          <p:cNvSpPr>
            <a:spLocks noGrp="1"/>
          </p:cNvSpPr>
          <p:nvPr>
            <p:ph type="title"/>
          </p:nvPr>
        </p:nvSpPr>
        <p:spPr>
          <a:xfrm>
            <a:off x="839788" y="1182188"/>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85460DE-02CD-4B13-BD62-01E55DFF7519}"/>
              </a:ext>
            </a:extLst>
          </p:cNvPr>
          <p:cNvSpPr>
            <a:spLocks noGrp="1"/>
          </p:cNvSpPr>
          <p:nvPr>
            <p:ph type="pic" idx="1"/>
          </p:nvPr>
        </p:nvSpPr>
        <p:spPr>
          <a:xfrm>
            <a:off x="5183188" y="1463040"/>
            <a:ext cx="6172200" cy="4398012"/>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D40847B6-E020-4C80-87BA-23B6E660AAD9}"/>
              </a:ext>
            </a:extLst>
          </p:cNvPr>
          <p:cNvSpPr>
            <a:spLocks noGrp="1"/>
          </p:cNvSpPr>
          <p:nvPr>
            <p:ph type="body" sz="half" idx="2"/>
          </p:nvPr>
        </p:nvSpPr>
        <p:spPr>
          <a:xfrm>
            <a:off x="839788" y="2782388"/>
            <a:ext cx="3932237" cy="3086599"/>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Tree>
    <p:extLst>
      <p:ext uri="{BB962C8B-B14F-4D97-AF65-F5344CB8AC3E}">
        <p14:creationId xmlns:p14="http://schemas.microsoft.com/office/powerpoint/2010/main" val="150233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26E42-E1F5-4F93-802E-EA181878458E}"/>
              </a:ext>
            </a:extLst>
          </p:cNvPr>
          <p:cNvSpPr>
            <a:spLocks noGrp="1"/>
          </p:cNvSpPr>
          <p:nvPr>
            <p:ph type="title"/>
          </p:nvPr>
        </p:nvSpPr>
        <p:spPr>
          <a:xfrm>
            <a:off x="838200" y="16261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DC23E4-8798-4106-B0BB-F13F47318D5C}"/>
              </a:ext>
            </a:extLst>
          </p:cNvPr>
          <p:cNvSpPr>
            <a:spLocks noGrp="1"/>
          </p:cNvSpPr>
          <p:nvPr>
            <p:ph type="body" idx="1"/>
          </p:nvPr>
        </p:nvSpPr>
        <p:spPr>
          <a:xfrm>
            <a:off x="838200" y="3304903"/>
            <a:ext cx="10515600" cy="28720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BECAED-8ABA-405E-BAF6-E9EC0BFFFB76}"/>
              </a:ext>
            </a:extLst>
          </p:cNvPr>
          <p:cNvSpPr>
            <a:spLocks noGrp="1"/>
          </p:cNvSpPr>
          <p:nvPr>
            <p:ph type="dt" sz="half" idx="2"/>
          </p:nvPr>
        </p:nvSpPr>
        <p:spPr>
          <a:xfrm>
            <a:off x="838200" y="619009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09AAC-628A-46D8-AFE1-CB4342BBB42D}" type="datetime1">
              <a:rPr lang="en-US" smtClean="0"/>
              <a:t>7/21/2020</a:t>
            </a:fld>
            <a:endParaRPr lang="en-US" dirty="0"/>
          </a:p>
        </p:txBody>
      </p:sp>
      <p:sp>
        <p:nvSpPr>
          <p:cNvPr id="5" name="Footer Placeholder 4">
            <a:extLst>
              <a:ext uri="{FF2B5EF4-FFF2-40B4-BE49-F238E27FC236}">
                <a16:creationId xmlns:a16="http://schemas.microsoft.com/office/drawing/2014/main" id="{8416E4D0-19CB-4FC7-AA9C-EB6F78C8DB46}"/>
              </a:ext>
            </a:extLst>
          </p:cNvPr>
          <p:cNvSpPr>
            <a:spLocks noGrp="1"/>
          </p:cNvSpPr>
          <p:nvPr>
            <p:ph type="ftr" sz="quarter" idx="3"/>
          </p:nvPr>
        </p:nvSpPr>
        <p:spPr>
          <a:xfrm>
            <a:off x="4038600" y="619009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19A14E-5BB7-452F-AA97-00B5BDAB5C90}"/>
              </a:ext>
            </a:extLst>
          </p:cNvPr>
          <p:cNvSpPr>
            <a:spLocks noGrp="1"/>
          </p:cNvSpPr>
          <p:nvPr>
            <p:ph type="sldNum" sz="quarter" idx="4"/>
          </p:nvPr>
        </p:nvSpPr>
        <p:spPr>
          <a:xfrm>
            <a:off x="8610600" y="619009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58D52-E7ED-4CB1-A330-040CBAEC79DB}" type="slidenum">
              <a:rPr lang="en-US" smtClean="0"/>
              <a:t>‹#›</a:t>
            </a:fld>
            <a:endParaRPr lang="en-US" dirty="0"/>
          </a:p>
        </p:txBody>
      </p:sp>
      <p:sp>
        <p:nvSpPr>
          <p:cNvPr id="7" name="Rectangle 6">
            <a:extLst>
              <a:ext uri="{FF2B5EF4-FFF2-40B4-BE49-F238E27FC236}">
                <a16:creationId xmlns:a16="http://schemas.microsoft.com/office/drawing/2014/main" id="{0F338E14-09A9-417F-81D1-EFEFD7FDC86F}"/>
              </a:ext>
            </a:extLst>
          </p:cNvPr>
          <p:cNvSpPr/>
          <p:nvPr userDrawn="1"/>
        </p:nvSpPr>
        <p:spPr>
          <a:xfrm>
            <a:off x="-1" y="-1"/>
            <a:ext cx="12192001" cy="1110785"/>
          </a:xfrm>
          <a:prstGeom prst="rect">
            <a:avLst/>
          </a:prstGeom>
          <a:gradFill>
            <a:gsLst>
              <a:gs pos="0">
                <a:srgbClr val="002060"/>
              </a:gs>
              <a:gs pos="50000">
                <a:srgbClr val="002060"/>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5" name="Picture 14">
            <a:extLst>
              <a:ext uri="{FF2B5EF4-FFF2-40B4-BE49-F238E27FC236}">
                <a16:creationId xmlns:a16="http://schemas.microsoft.com/office/drawing/2014/main" id="{D65E7469-0CFB-4118-9ED4-588F045DAA8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22813" y="-119034"/>
            <a:ext cx="1758290" cy="1318718"/>
          </a:xfrm>
          <a:prstGeom prst="rect">
            <a:avLst/>
          </a:prstGeom>
        </p:spPr>
      </p:pic>
      <p:sp>
        <p:nvSpPr>
          <p:cNvPr id="18" name="Rectangle 17">
            <a:extLst>
              <a:ext uri="{FF2B5EF4-FFF2-40B4-BE49-F238E27FC236}">
                <a16:creationId xmlns:a16="http://schemas.microsoft.com/office/drawing/2014/main" id="{988B0785-9485-4F03-9280-0424E354ECA4}"/>
              </a:ext>
            </a:extLst>
          </p:cNvPr>
          <p:cNvSpPr/>
          <p:nvPr userDrawn="1"/>
        </p:nvSpPr>
        <p:spPr>
          <a:xfrm>
            <a:off x="0" y="6530171"/>
            <a:ext cx="12192001" cy="356995"/>
          </a:xfrm>
          <a:prstGeom prst="rect">
            <a:avLst/>
          </a:prstGeom>
          <a:gradFill>
            <a:gsLst>
              <a:gs pos="6000">
                <a:srgbClr val="002060"/>
              </a:gs>
              <a:gs pos="67000">
                <a:srgbClr val="002060"/>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0" name="Picture 9">
            <a:extLst>
              <a:ext uri="{FF2B5EF4-FFF2-40B4-BE49-F238E27FC236}">
                <a16:creationId xmlns:a16="http://schemas.microsoft.com/office/drawing/2014/main" id="{5BA34F29-8975-42B3-8F1E-7061AAEA13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553196" y="489141"/>
            <a:ext cx="4215992" cy="264058"/>
          </a:xfrm>
          <a:prstGeom prst="rect">
            <a:avLst/>
          </a:prstGeom>
        </p:spPr>
      </p:pic>
    </p:spTree>
    <p:extLst>
      <p:ext uri="{BB962C8B-B14F-4D97-AF65-F5344CB8AC3E}">
        <p14:creationId xmlns:p14="http://schemas.microsoft.com/office/powerpoint/2010/main" val="3478733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dt="0"/>
  <p:txStyles>
    <p:titleStyle>
      <a:lvl1pPr algn="l" defTabSz="914377" rtl="0" eaLnBrk="1" latinLnBrk="0" hangingPunct="1">
        <a:lnSpc>
          <a:spcPct val="90000"/>
        </a:lnSpc>
        <a:spcBef>
          <a:spcPct val="0"/>
        </a:spcBef>
        <a:buNone/>
        <a:defRPr sz="47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2"/>
          <p:cNvSpPr/>
          <p:nvPr/>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15" name="Rectangle 14">
            <a:extLst>
              <a:ext uri="{FF2B5EF4-FFF2-40B4-BE49-F238E27FC236}">
                <a16:creationId xmlns:a16="http://schemas.microsoft.com/office/drawing/2014/main" id="{79C45897-10F1-4B8A-AE22-9E2D8C5E4484}"/>
              </a:ext>
            </a:extLst>
          </p:cNvPr>
          <p:cNvSpPr/>
          <p:nvPr/>
        </p:nvSpPr>
        <p:spPr>
          <a:xfrm>
            <a:off x="-1" y="-1"/>
            <a:ext cx="12192001" cy="6868347"/>
          </a:xfrm>
          <a:prstGeom prst="rect">
            <a:avLst/>
          </a:prstGeom>
          <a:solidFill>
            <a:srgbClr val="016E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E2CFBD76-36BE-418A-AB80-665343EBC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239" y="3592241"/>
            <a:ext cx="3877841" cy="910106"/>
          </a:xfrm>
          <a:prstGeom prst="rect">
            <a:avLst/>
          </a:prstGeom>
        </p:spPr>
      </p:pic>
      <p:pic>
        <p:nvPicPr>
          <p:cNvPr id="17" name="Picture 16" descr="A picture containing ax&#10;&#10;Description generated with very high confidence">
            <a:extLst>
              <a:ext uri="{FF2B5EF4-FFF2-40B4-BE49-F238E27FC236}">
                <a16:creationId xmlns:a16="http://schemas.microsoft.com/office/drawing/2014/main" id="{9FC50ED9-3C81-4DB5-816E-03C1C41D7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852" y="1562958"/>
            <a:ext cx="2545133" cy="1985202"/>
          </a:xfrm>
          <a:prstGeom prst="rect">
            <a:avLst/>
          </a:prstGeom>
        </p:spPr>
      </p:pic>
    </p:spTree>
    <p:extLst>
      <p:ext uri="{BB962C8B-B14F-4D97-AF65-F5344CB8AC3E}">
        <p14:creationId xmlns:p14="http://schemas.microsoft.com/office/powerpoint/2010/main" val="1231882503"/>
      </p:ext>
    </p:extLst>
  </p:cSld>
  <p:clrMapOvr>
    <a:masterClrMapping/>
  </p:clrMapOvr>
  <mc:AlternateContent xmlns:mc="http://schemas.openxmlformats.org/markup-compatibility/2006" xmlns:p14="http://schemas.microsoft.com/office/powerpoint/2010/main">
    <mc:Choice Requires="p14">
      <p:transition p14:dur="150" advClick="0">
        <p:cover dir="d"/>
      </p:transition>
    </mc:Choice>
    <mc:Fallback xmlns="">
      <p:transition advClick="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6000" b="1" i="0" u="none" strike="noStrike" kern="1200" cap="none" spc="0" normalizeH="0" baseline="0" noProof="0" dirty="0">
              <a:ln>
                <a:noFill/>
              </a:ln>
              <a:solidFill>
                <a:srgbClr val="32363B"/>
              </a:solidFill>
              <a:effectLst/>
              <a:uLnTx/>
              <a:uFillTx/>
              <a:latin typeface="Arial"/>
              <a:ea typeface="+mj-ea"/>
              <a:cs typeface="+mj-cs"/>
            </a:endParaRP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609599" y="3902056"/>
            <a:ext cx="4466265"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One National</a:t>
            </a:r>
            <a:r>
              <a:rPr kumimoji="0" lang="en-US" sz="2400" b="1" i="0" u="none" strike="noStrike" kern="1200" cap="none" spc="0" normalizeH="0" noProof="0" dirty="0">
                <a:ln>
                  <a:noFill/>
                </a:ln>
                <a:solidFill>
                  <a:srgbClr val="C00000"/>
                </a:solidFill>
                <a:effectLst/>
                <a:uLnTx/>
                <a:uFillTx/>
                <a:latin typeface="Arial"/>
                <a:ea typeface="+mn-ea"/>
                <a:cs typeface="+mn-cs"/>
              </a:rPr>
              <a:t> Meeting per Month with Top Speakers</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b="1" baseline="0" dirty="0">
              <a:solidFill>
                <a:srgbClr val="C00000"/>
              </a:solidFill>
              <a:latin typeface="Arial"/>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noProof="0" dirty="0">
                <a:ln>
                  <a:noFill/>
                </a:ln>
                <a:solidFill>
                  <a:srgbClr val="C00000"/>
                </a:solidFill>
                <a:effectLst/>
                <a:uLnTx/>
                <a:uFillTx/>
                <a:latin typeface="Arial"/>
                <a:ea typeface="+mn-ea"/>
                <a:cs typeface="+mn-cs"/>
              </a:rPr>
              <a:t>Pledge of Allegiance to Unite Us All for Serving MainStreetUSA</a:t>
            </a:r>
            <a:endParaRPr kumimoji="0" lang="en-US" sz="2400" b="1" i="0" u="none" strike="noStrike" kern="1200" cap="none" spc="0" normalizeH="0" baseline="0" noProof="0" dirty="0">
              <a:ln>
                <a:noFill/>
              </a:ln>
              <a:solidFill>
                <a:srgbClr val="C00000"/>
              </a:solidFill>
              <a:effectLst/>
              <a:uLnTx/>
              <a:uFillTx/>
              <a:latin typeface="Arial"/>
              <a:ea typeface="+mn-ea"/>
              <a:cs typeface="+mn-cs"/>
            </a:endParaRPr>
          </a:p>
        </p:txBody>
      </p:sp>
      <p:pic>
        <p:nvPicPr>
          <p:cNvPr id="4" name="Picture Placeholder 12" descr="A close up of a sign&#10;&#10;Description generated with very high confidence">
            <a:extLst>
              <a:ext uri="{FF2B5EF4-FFF2-40B4-BE49-F238E27FC236}">
                <a16:creationId xmlns:a16="http://schemas.microsoft.com/office/drawing/2014/main" id="{A5578429-CB46-47CC-B3C9-2BD119FB7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1" r="-3459"/>
          <a:stretch/>
        </p:blipFill>
        <p:spPr>
          <a:xfrm>
            <a:off x="617132" y="1466578"/>
            <a:ext cx="3320467" cy="1354485"/>
          </a:xfrm>
          <a:prstGeom prst="rect">
            <a:avLst/>
          </a:prstGeom>
        </p:spPr>
      </p:pic>
      <p:sp>
        <p:nvSpPr>
          <p:cNvPr id="2" name="Rectangle 1">
            <a:extLst>
              <a:ext uri="{FF2B5EF4-FFF2-40B4-BE49-F238E27FC236}">
                <a16:creationId xmlns:a16="http://schemas.microsoft.com/office/drawing/2014/main" id="{5E855719-BDFD-4B47-A864-1884A2D36F9C}"/>
              </a:ext>
            </a:extLst>
          </p:cNvPr>
          <p:cNvSpPr/>
          <p:nvPr/>
        </p:nvSpPr>
        <p:spPr>
          <a:xfrm>
            <a:off x="617132" y="2979882"/>
            <a:ext cx="5011757" cy="757130"/>
          </a:xfrm>
          <a:prstGeom prst="rect">
            <a:avLst/>
          </a:prstGeom>
        </p:spPr>
        <p:txBody>
          <a:bodyPr wrap="none">
            <a:spAutoFit/>
          </a:bodyPr>
          <a:lstStyle/>
          <a:p>
            <a:pPr lvl="0" defTabSz="914377">
              <a:lnSpc>
                <a:spcPct val="90000"/>
              </a:lnSpc>
              <a:spcBef>
                <a:spcPts val="1000"/>
              </a:spcBef>
            </a:pPr>
            <a:r>
              <a:rPr lang="en-US" sz="2400" dirty="0">
                <a:solidFill>
                  <a:srgbClr val="000000"/>
                </a:solidFill>
              </a:rPr>
              <a:t>Watch Virtually or at a Watch Party </a:t>
            </a:r>
            <a:br>
              <a:rPr lang="en-US" sz="2400" dirty="0">
                <a:solidFill>
                  <a:srgbClr val="000000"/>
                </a:solidFill>
              </a:rPr>
            </a:br>
            <a:r>
              <a:rPr lang="en-US" sz="2400" dirty="0">
                <a:solidFill>
                  <a:srgbClr val="000000"/>
                </a:solidFill>
              </a:rPr>
              <a:t>(when possible again)</a:t>
            </a:r>
          </a:p>
        </p:txBody>
      </p:sp>
      <p:pic>
        <p:nvPicPr>
          <p:cNvPr id="7" name="Picture Placeholder 20">
            <a:extLst>
              <a:ext uri="{FF2B5EF4-FFF2-40B4-BE49-F238E27FC236}">
                <a16:creationId xmlns:a16="http://schemas.microsoft.com/office/drawing/2014/main" id="{661CA786-AAA7-47B4-BCC3-35FB2DA4F947}"/>
              </a:ext>
            </a:extLst>
          </p:cNvPr>
          <p:cNvPicPr>
            <a:picLocks noChangeAspect="1"/>
          </p:cNvPicPr>
          <p:nvPr/>
        </p:nvPicPr>
        <p:blipFill rotWithShape="1">
          <a:blip r:embed="rId4"/>
          <a:srcRect l="45942" t="1026" r="18186" b="-1026"/>
          <a:stretch/>
        </p:blipFill>
        <p:spPr>
          <a:xfrm>
            <a:off x="5819745" y="2143820"/>
            <a:ext cx="2093976" cy="3721608"/>
          </a:xfrm>
          <a:prstGeom prst="rect">
            <a:avLst/>
          </a:prstGeom>
        </p:spPr>
      </p:pic>
      <p:pic>
        <p:nvPicPr>
          <p:cNvPr id="8" name="Picture Placeholder 14">
            <a:extLst>
              <a:ext uri="{FF2B5EF4-FFF2-40B4-BE49-F238E27FC236}">
                <a16:creationId xmlns:a16="http://schemas.microsoft.com/office/drawing/2014/main" id="{1920C847-C037-4E35-9117-E6CF55FA8F2D}"/>
              </a:ext>
            </a:extLst>
          </p:cNvPr>
          <p:cNvPicPr>
            <a:picLocks noChangeAspect="1"/>
          </p:cNvPicPr>
          <p:nvPr/>
        </p:nvPicPr>
        <p:blipFill>
          <a:blip r:embed="rId5"/>
          <a:srcRect l="35836" r="35836"/>
          <a:stretch>
            <a:fillRect/>
          </a:stretch>
        </p:blipFill>
        <p:spPr>
          <a:xfrm>
            <a:off x="7913721" y="2128487"/>
            <a:ext cx="2093976" cy="3594496"/>
          </a:xfrm>
          <a:prstGeom prst="rect">
            <a:avLst/>
          </a:prstGeom>
        </p:spPr>
      </p:pic>
    </p:spTree>
    <p:extLst>
      <p:ext uri="{BB962C8B-B14F-4D97-AF65-F5344CB8AC3E}">
        <p14:creationId xmlns:p14="http://schemas.microsoft.com/office/powerpoint/2010/main" val="5795059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07DF0E4-C968-4313-9147-55254E1F2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85875"/>
            <a:ext cx="7362825" cy="5097340"/>
          </a:xfrm>
          <a:prstGeom prst="rect">
            <a:avLst/>
          </a:prstGeom>
        </p:spPr>
      </p:pic>
    </p:spTree>
    <p:extLst>
      <p:ext uri="{BB962C8B-B14F-4D97-AF65-F5344CB8AC3E}">
        <p14:creationId xmlns:p14="http://schemas.microsoft.com/office/powerpoint/2010/main" val="1546525534"/>
      </p:ext>
    </p:extLst>
  </p:cSld>
  <p:clrMapOvr>
    <a:masterClrMapping/>
  </p:clrMapOvr>
  <p:transition spd="slow" advTm="2000">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7E41E-9BF5-488B-BF60-475D00F10F3F}"/>
              </a:ext>
            </a:extLst>
          </p:cNvPr>
          <p:cNvPicPr>
            <a:picLocks noChangeAspect="1"/>
          </p:cNvPicPr>
          <p:nvPr/>
        </p:nvPicPr>
        <p:blipFill>
          <a:blip r:embed="rId3"/>
          <a:stretch>
            <a:fillRect/>
          </a:stretch>
        </p:blipFill>
        <p:spPr>
          <a:xfrm>
            <a:off x="0" y="1399878"/>
            <a:ext cx="12192000" cy="4694348"/>
          </a:xfrm>
          <a:prstGeom prst="rect">
            <a:avLst/>
          </a:prstGeom>
        </p:spPr>
      </p:pic>
    </p:spTree>
    <p:extLst>
      <p:ext uri="{BB962C8B-B14F-4D97-AF65-F5344CB8AC3E}">
        <p14:creationId xmlns:p14="http://schemas.microsoft.com/office/powerpoint/2010/main" val="4260345745"/>
      </p:ext>
    </p:extLst>
  </p:cSld>
  <p:clrMapOvr>
    <a:masterClrMapping/>
  </p:clrMapOvr>
  <p:transition spd="slow" advTm="2000">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43524D3-439F-4270-9A8E-76229546F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1204912"/>
            <a:ext cx="11677650" cy="4448175"/>
          </a:xfrm>
          <a:prstGeom prst="rect">
            <a:avLst/>
          </a:prstGeom>
        </p:spPr>
      </p:pic>
    </p:spTree>
    <p:extLst>
      <p:ext uri="{BB962C8B-B14F-4D97-AF65-F5344CB8AC3E}">
        <p14:creationId xmlns:p14="http://schemas.microsoft.com/office/powerpoint/2010/main" val="1048431805"/>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238D0BC3-0B3F-4175-A8C0-9DA31503C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2936"/>
            <a:ext cx="12192000" cy="5423647"/>
          </a:xfrm>
          <a:prstGeom prst="rect">
            <a:avLst/>
          </a:prstGeom>
        </p:spPr>
      </p:pic>
    </p:spTree>
    <p:extLst>
      <p:ext uri="{BB962C8B-B14F-4D97-AF65-F5344CB8AC3E}">
        <p14:creationId xmlns:p14="http://schemas.microsoft.com/office/powerpoint/2010/main" val="1119688167"/>
      </p:ext>
    </p:extLst>
  </p:cSld>
  <p:clrMapOvr>
    <a:masterClrMapping/>
  </p:clrMapOvr>
  <p:transition spd="slow" advTm="2000">
    <p:cover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5B723-E5D1-4F86-8521-9EE335682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 y="1272208"/>
            <a:ext cx="12109199" cy="5088835"/>
          </a:xfrm>
          <a:prstGeom prst="rect">
            <a:avLst/>
          </a:prstGeom>
        </p:spPr>
      </p:pic>
    </p:spTree>
    <p:extLst>
      <p:ext uri="{BB962C8B-B14F-4D97-AF65-F5344CB8AC3E}">
        <p14:creationId xmlns:p14="http://schemas.microsoft.com/office/powerpoint/2010/main" val="124587971"/>
      </p:ext>
    </p:extLst>
  </p:cSld>
  <p:clrMapOvr>
    <a:masterClrMapping/>
  </p:clrMapOvr>
  <p:transition spd="slow" advTm="2000">
    <p:cover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41898-1B11-4D44-980C-BB0B12BA4C09}"/>
              </a:ext>
            </a:extLst>
          </p:cNvPr>
          <p:cNvPicPr>
            <a:picLocks noChangeAspect="1"/>
          </p:cNvPicPr>
          <p:nvPr/>
        </p:nvPicPr>
        <p:blipFill>
          <a:blip r:embed="rId3"/>
          <a:stretch>
            <a:fillRect/>
          </a:stretch>
        </p:blipFill>
        <p:spPr>
          <a:xfrm>
            <a:off x="193399" y="1089784"/>
            <a:ext cx="11487150" cy="5553075"/>
          </a:xfrm>
          <a:prstGeom prst="rect">
            <a:avLst/>
          </a:prstGeom>
        </p:spPr>
      </p:pic>
    </p:spTree>
    <p:extLst>
      <p:ext uri="{BB962C8B-B14F-4D97-AF65-F5344CB8AC3E}">
        <p14:creationId xmlns:p14="http://schemas.microsoft.com/office/powerpoint/2010/main" val="3559545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ug&#10;&#10;Description automatically generated">
            <a:extLst>
              <a:ext uri="{FF2B5EF4-FFF2-40B4-BE49-F238E27FC236}">
                <a16:creationId xmlns:a16="http://schemas.microsoft.com/office/drawing/2014/main" id="{6F8501D7-08E7-4F49-9B8F-6156EEC28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6103"/>
            <a:ext cx="12192000" cy="4723602"/>
          </a:xfrm>
          <a:prstGeom prst="rect">
            <a:avLst/>
          </a:prstGeom>
        </p:spPr>
      </p:pic>
      <p:sp>
        <p:nvSpPr>
          <p:cNvPr id="2" name="TextBox 1">
            <a:extLst>
              <a:ext uri="{FF2B5EF4-FFF2-40B4-BE49-F238E27FC236}">
                <a16:creationId xmlns:a16="http://schemas.microsoft.com/office/drawing/2014/main" id="{1BD9B569-A806-4C34-8112-09BB935058E3}"/>
              </a:ext>
            </a:extLst>
          </p:cNvPr>
          <p:cNvSpPr txBox="1"/>
          <p:nvPr/>
        </p:nvSpPr>
        <p:spPr>
          <a:xfrm>
            <a:off x="2882348" y="3429000"/>
            <a:ext cx="5844208" cy="523220"/>
          </a:xfrm>
          <a:prstGeom prst="rect">
            <a:avLst/>
          </a:prstGeom>
          <a:solidFill>
            <a:schemeClr val="accent6">
              <a:lumMod val="75000"/>
            </a:schemeClr>
          </a:solidFill>
        </p:spPr>
        <p:txBody>
          <a:bodyPr wrap="square" rtlCol="0">
            <a:spAutoFit/>
          </a:bodyPr>
          <a:lstStyle/>
          <a:p>
            <a:pPr algn="ctr"/>
            <a:r>
              <a:rPr lang="en-US" sz="2800" dirty="0">
                <a:solidFill>
                  <a:schemeClr val="bg1"/>
                </a:solidFill>
              </a:rPr>
              <a:t>October 6-8, 2020 | Virtual</a:t>
            </a:r>
          </a:p>
        </p:txBody>
      </p:sp>
    </p:spTree>
    <p:extLst>
      <p:ext uri="{BB962C8B-B14F-4D97-AF65-F5344CB8AC3E}">
        <p14:creationId xmlns:p14="http://schemas.microsoft.com/office/powerpoint/2010/main" val="1360712374"/>
      </p:ext>
    </p:extLst>
  </p:cSld>
  <p:clrMapOvr>
    <a:masterClrMapping/>
  </p:clrMapOvr>
  <p:transition spd="slow" advTm="2000">
    <p:cover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Differentiate.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The trusted advisor.</a:t>
            </a:r>
          </a:p>
        </p:txBody>
      </p:sp>
    </p:spTree>
    <p:extLst>
      <p:ext uri="{BB962C8B-B14F-4D97-AF65-F5344CB8AC3E}">
        <p14:creationId xmlns:p14="http://schemas.microsoft.com/office/powerpoint/2010/main" val="2743797910"/>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51101" y="2744067"/>
            <a:ext cx="84491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363B">
                    <a:lumMod val="50000"/>
                  </a:srgbClr>
                </a:solidFill>
                <a:effectLst/>
                <a:uLnTx/>
                <a:uFillTx/>
                <a:latin typeface="Roboto Black" panose="02000000000000000000" pitchFamily="2" charset="0"/>
                <a:ea typeface="Roboto Black" panose="02000000000000000000" pitchFamily="2" charset="0"/>
                <a:cs typeface="Roboto Black" panose="02000000000000000000" pitchFamily="2" charset="0"/>
              </a:rPr>
              <a:t>The NAIFA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Black" panose="02000000000000000000" pitchFamily="2" charset="0"/>
              </a:rPr>
              <a:t>Code of Ethics</a:t>
            </a:r>
          </a:p>
        </p:txBody>
      </p:sp>
      <p:pic>
        <p:nvPicPr>
          <p:cNvPr id="4" name="Picture Placeholder 3">
            <a:extLst>
              <a:ext uri="{FF2B5EF4-FFF2-40B4-BE49-F238E27FC236}">
                <a16:creationId xmlns:a16="http://schemas.microsoft.com/office/drawing/2014/main" id="{433F7BFE-E820-4D00-9C0A-44E6A145F19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6325" t="1631" r="15629" b="-13197"/>
          <a:stretch/>
        </p:blipFill>
        <p:spPr>
          <a:xfrm>
            <a:off x="5175682" y="1109708"/>
            <a:ext cx="7016318" cy="6685544"/>
          </a:xfrm>
        </p:spPr>
      </p:pic>
    </p:spTree>
    <p:extLst>
      <p:ext uri="{BB962C8B-B14F-4D97-AF65-F5344CB8AC3E}">
        <p14:creationId xmlns:p14="http://schemas.microsoft.com/office/powerpoint/2010/main" val="13345917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69701" y="2531003"/>
            <a:ext cx="84491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363B">
                    <a:lumMod val="50000"/>
                  </a:srgbClr>
                </a:solidFill>
                <a:effectLst/>
                <a:uLnTx/>
                <a:uFillTx/>
                <a:latin typeface="Roboto Black" panose="02000000000000000000" pitchFamily="2" charset="0"/>
                <a:ea typeface="Roboto Black" panose="02000000000000000000" pitchFamily="2" charset="0"/>
                <a:cs typeface="Roboto Black" panose="02000000000000000000" pitchFamily="2" charset="0"/>
              </a:rPr>
              <a:t>NAIFA’s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Black" panose="02000000000000000000" pitchFamily="2" charset="0"/>
              </a:rPr>
              <a:t>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Black" panose="02000000000000000000" pitchFamily="2" charset="0"/>
              </a:rPr>
              <a:t>Promise</a:t>
            </a:r>
          </a:p>
        </p:txBody>
      </p:sp>
      <p:pic>
        <p:nvPicPr>
          <p:cNvPr id="4" name="Picture Placeholder 3" descr="A picture containing person, wall, man, indoor&#10;&#10;Description generated with very high confidence">
            <a:extLst>
              <a:ext uri="{FF2B5EF4-FFF2-40B4-BE49-F238E27FC236}">
                <a16:creationId xmlns:a16="http://schemas.microsoft.com/office/drawing/2014/main" id="{433F7BFE-E820-4D00-9C0A-44E6A145F19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429" t="12471" r="28099" b="-18064"/>
          <a:stretch/>
        </p:blipFill>
        <p:spPr>
          <a:xfrm>
            <a:off x="5175683" y="1113271"/>
            <a:ext cx="7016318" cy="7016318"/>
          </a:xfrm>
        </p:spPr>
      </p:pic>
    </p:spTree>
    <p:extLst>
      <p:ext uri="{BB962C8B-B14F-4D97-AF65-F5344CB8AC3E}">
        <p14:creationId xmlns:p14="http://schemas.microsoft.com/office/powerpoint/2010/main" val="159369048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13EC16BE-233F-4877-925C-F4BCDD81E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225255"/>
            <a:ext cx="10905066" cy="5043593"/>
          </a:xfrm>
          <a:prstGeom prst="rect">
            <a:avLst/>
          </a:prstGeom>
        </p:spPr>
      </p:pic>
    </p:spTree>
    <p:extLst>
      <p:ext uri="{BB962C8B-B14F-4D97-AF65-F5344CB8AC3E}">
        <p14:creationId xmlns:p14="http://schemas.microsoft.com/office/powerpoint/2010/main" val="886537676"/>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6" descr="Image result for naifa community">
            <a:extLst>
              <a:ext uri="{FF2B5EF4-FFF2-40B4-BE49-F238E27FC236}">
                <a16:creationId xmlns:a16="http://schemas.microsoft.com/office/drawing/2014/main" id="{76A1689B-1344-4EF9-A2CD-4FC653AA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20" t="436" r="18527" b="1980"/>
          <a:stretch/>
        </p:blipFill>
        <p:spPr bwMode="auto">
          <a:xfrm>
            <a:off x="8045450" y="3049588"/>
            <a:ext cx="4146550" cy="3716364"/>
          </a:xfrm>
          <a:prstGeom prst="rect">
            <a:avLst/>
          </a:prstGeom>
          <a:noFill/>
          <a:effectLst>
            <a:outerShdw blurRad="50800" dist="25400" dir="5400000" algn="tl"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1" name="Picture 2" descr="Image result for naifa community">
            <a:extLst>
              <a:ext uri="{FF2B5EF4-FFF2-40B4-BE49-F238E27FC236}">
                <a16:creationId xmlns:a16="http://schemas.microsoft.com/office/drawing/2014/main" id="{40C75CEF-5A34-4104-8353-423DF03500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6" r="18662"/>
          <a:stretch/>
        </p:blipFill>
        <p:spPr bwMode="auto">
          <a:xfrm>
            <a:off x="0" y="1160463"/>
            <a:ext cx="2320925"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2" name="Picture 12" descr="Image result for naifa community">
            <a:extLst>
              <a:ext uri="{FF2B5EF4-FFF2-40B4-BE49-F238E27FC236}">
                <a16:creationId xmlns:a16="http://schemas.microsoft.com/office/drawing/2014/main" id="{D6D5FF4F-4C6F-4738-B9E2-8F3A0583B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49" r="18149"/>
          <a:stretch>
            <a:fillRect/>
          </a:stretch>
        </p:blipFill>
        <p:spPr bwMode="auto">
          <a:xfrm>
            <a:off x="2381250" y="1160463"/>
            <a:ext cx="1828800"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3" name="Picture 4" descr="Image result for naifa community">
            <a:extLst>
              <a:ext uri="{FF2B5EF4-FFF2-40B4-BE49-F238E27FC236}">
                <a16:creationId xmlns:a16="http://schemas.microsoft.com/office/drawing/2014/main" id="{47818C03-8E9E-4B42-9B63-4B8CA6D5112C}"/>
              </a:ext>
            </a:extLst>
          </p:cNvPr>
          <p:cNvPicPr>
            <a:picLocks noGrp="1" noChangeAspect="1" noChangeArrowheads="1"/>
          </p:cNvPicPr>
          <p:nvPr>
            <p:ph type="pic" sz="quarter" idx="11"/>
          </p:nvPr>
        </p:nvPicPr>
        <p:blipFill rotWithShape="1">
          <a:blip r:embed="rId6">
            <a:extLst>
              <a:ext uri="{28A0092B-C50C-407E-A947-70E740481C1C}">
                <a14:useLocalDpi xmlns:a14="http://schemas.microsoft.com/office/drawing/2010/main" val="0"/>
              </a:ext>
            </a:extLst>
          </a:blip>
          <a:srcRect l="3144" r="1638" b="21623"/>
          <a:stretch/>
        </p:blipFill>
        <p:spPr bwMode="auto">
          <a:xfrm>
            <a:off x="4268788" y="1160463"/>
            <a:ext cx="371316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 result for naifa community">
            <a:extLst>
              <a:ext uri="{FF2B5EF4-FFF2-40B4-BE49-F238E27FC236}">
                <a16:creationId xmlns:a16="http://schemas.microsoft.com/office/drawing/2014/main" id="{0C612A5B-5D72-4108-AB91-616C42E1B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 t="6789" r="2" b="27651"/>
          <a:stretch/>
        </p:blipFill>
        <p:spPr bwMode="auto">
          <a:xfrm>
            <a:off x="0" y="4937125"/>
            <a:ext cx="4205287"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8" name="Picture 18" descr="Image result for naifa community">
            <a:extLst>
              <a:ext uri="{FF2B5EF4-FFF2-40B4-BE49-F238E27FC236}">
                <a16:creationId xmlns:a16="http://schemas.microsoft.com/office/drawing/2014/main" id="{FD0B2CC7-6D2F-47DD-851E-1811FB4345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15" t="51952" r="20629" b="4482"/>
          <a:stretch/>
        </p:blipFill>
        <p:spPr bwMode="auto">
          <a:xfrm>
            <a:off x="4268787" y="4937125"/>
            <a:ext cx="3713163"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51" name="Picture Placeholder 22" descr="A picture containing person, wall, indoor, man&#10;&#10;Description automatically generated">
            <a:extLst>
              <a:ext uri="{FF2B5EF4-FFF2-40B4-BE49-F238E27FC236}">
                <a16:creationId xmlns:a16="http://schemas.microsoft.com/office/drawing/2014/main" id="{DBB83696-7799-4C27-B75A-3A7E0EC64B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8045450" y="1160463"/>
            <a:ext cx="1828800" cy="1828800"/>
          </a:xfrm>
          <a:prstGeom prst="rect">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pic>
      <p:pic>
        <p:nvPicPr>
          <p:cNvPr id="52" name="Picture 8" descr="Image result for naifa community">
            <a:extLst>
              <a:ext uri="{FF2B5EF4-FFF2-40B4-BE49-F238E27FC236}">
                <a16:creationId xmlns:a16="http://schemas.microsoft.com/office/drawing/2014/main" id="{594A1288-84AB-4A08-B463-9C399F7304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029" r="1573"/>
          <a:stretch/>
        </p:blipFill>
        <p:spPr bwMode="auto">
          <a:xfrm>
            <a:off x="9934574" y="1160463"/>
            <a:ext cx="2257425"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13" name="Subtitle 4">
            <a:extLst>
              <a:ext uri="{FF2B5EF4-FFF2-40B4-BE49-F238E27FC236}">
                <a16:creationId xmlns:a16="http://schemas.microsoft.com/office/drawing/2014/main" id="{326E02DE-9FE0-4B89-8A73-A275D7EAD354}"/>
              </a:ext>
            </a:extLst>
          </p:cNvPr>
          <p:cNvSpPr txBox="1">
            <a:spLocks/>
          </p:cNvSpPr>
          <p:nvPr/>
        </p:nvSpPr>
        <p:spPr>
          <a:xfrm>
            <a:off x="2342060" y="2690949"/>
            <a:ext cx="9522822" cy="32781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t>Connected</a:t>
            </a:r>
            <a:b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br>
            <a: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t>Community for Life</a:t>
            </a:r>
          </a:p>
        </p:txBody>
      </p:sp>
      <p:pic>
        <p:nvPicPr>
          <p:cNvPr id="12" name="Picture Placeholder 24" descr="A person smiling for the camera&#10;&#10;Description automatically generated">
            <a:extLst>
              <a:ext uri="{FF2B5EF4-FFF2-40B4-BE49-F238E27FC236}">
                <a16:creationId xmlns:a16="http://schemas.microsoft.com/office/drawing/2014/main" id="{0F1D412E-E733-4386-9A64-42DBD41C92AB}"/>
              </a:ext>
            </a:extLst>
          </p:cNvPr>
          <p:cNvPicPr>
            <a:picLocks noChangeAspect="1"/>
          </p:cNvPicPr>
          <p:nvPr/>
        </p:nvPicPr>
        <p:blipFill rotWithShape="1">
          <a:blip r:embed="rId11">
            <a:extLst>
              <a:ext uri="{28A0092B-C50C-407E-A947-70E740481C1C}">
                <a14:useLocalDpi xmlns:a14="http://schemas.microsoft.com/office/drawing/2010/main" val="0"/>
              </a:ext>
            </a:extLst>
          </a:blip>
          <a:srcRect b="21204"/>
          <a:stretch/>
        </p:blipFill>
        <p:spPr>
          <a:xfrm>
            <a:off x="0" y="3049588"/>
            <a:ext cx="2320925" cy="1828800"/>
          </a:xfrm>
          <a:prstGeom prst="rect">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pic>
    </p:spTree>
    <p:extLst>
      <p:ext uri="{BB962C8B-B14F-4D97-AF65-F5344CB8AC3E}">
        <p14:creationId xmlns:p14="http://schemas.microsoft.com/office/powerpoint/2010/main" val="3525271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2E2B0-0C4B-49ED-B229-0CD1D0BD0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1" y="12"/>
            <a:ext cx="12191980" cy="6857988"/>
          </a:xfrm>
          <a:prstGeom prst="rect">
            <a:avLst/>
          </a:prstGeom>
        </p:spPr>
      </p:pic>
      <p:grpSp>
        <p:nvGrpSpPr>
          <p:cNvPr id="7" name="Group 6">
            <a:extLst>
              <a:ext uri="{FF2B5EF4-FFF2-40B4-BE49-F238E27FC236}">
                <a16:creationId xmlns:a16="http://schemas.microsoft.com/office/drawing/2014/main" id="{69FFB701-971A-496E-A7B9-10EAE8585C60}"/>
              </a:ext>
            </a:extLst>
          </p:cNvPr>
          <p:cNvGrpSpPr/>
          <p:nvPr/>
        </p:nvGrpSpPr>
        <p:grpSpPr>
          <a:xfrm>
            <a:off x="5852139" y="2560320"/>
            <a:ext cx="6339861" cy="1436914"/>
            <a:chOff x="1726172" y="302924"/>
            <a:chExt cx="1828807" cy="1828800"/>
          </a:xfrm>
        </p:grpSpPr>
        <p:sp>
          <p:nvSpPr>
            <p:cNvPr id="8" name="Rounded Rectangle 12">
              <a:extLst>
                <a:ext uri="{FF2B5EF4-FFF2-40B4-BE49-F238E27FC236}">
                  <a16:creationId xmlns:a16="http://schemas.microsoft.com/office/drawing/2014/main" id="{4304B580-F7E5-42C7-99A6-DDA351F96E34}"/>
                </a:ext>
              </a:extLst>
            </p:cNvPr>
            <p:cNvSpPr/>
            <p:nvPr/>
          </p:nvSpPr>
          <p:spPr>
            <a:xfrm>
              <a:off x="1726172" y="302924"/>
              <a:ext cx="1828800" cy="1828800"/>
            </a:xfrm>
            <a:prstGeom prst="roundRect">
              <a:avLst>
                <a:gd name="adj" fmla="val 1231"/>
              </a:avLst>
            </a:prstGeom>
            <a:solidFill>
              <a:schemeClr val="accent6">
                <a:lumMod val="50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9" name="Title 3">
              <a:extLst>
                <a:ext uri="{FF2B5EF4-FFF2-40B4-BE49-F238E27FC236}">
                  <a16:creationId xmlns:a16="http://schemas.microsoft.com/office/drawing/2014/main" id="{AB3833CF-3267-4CFE-B021-29B940627F35}"/>
                </a:ext>
              </a:extLst>
            </p:cNvPr>
            <p:cNvSpPr txBox="1">
              <a:spLocks/>
            </p:cNvSpPr>
            <p:nvPr/>
          </p:nvSpPr>
          <p:spPr>
            <a:xfrm>
              <a:off x="1888208" y="797060"/>
              <a:ext cx="1666771" cy="928661"/>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POWER OF THE PIN</a:t>
              </a:r>
              <a:b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Delivering on NAIFA’s Membership Promise</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Tree>
    <p:extLst>
      <p:ext uri="{BB962C8B-B14F-4D97-AF65-F5344CB8AC3E}">
        <p14:creationId xmlns:p14="http://schemas.microsoft.com/office/powerpoint/2010/main" val="2755856883"/>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81657CF0-8F7D-45BD-A5F2-C3616DC20C75}"/>
              </a:ext>
            </a:extLst>
          </p:cNvPr>
          <p:cNvPicPr>
            <a:picLocks noChangeAspect="1"/>
          </p:cNvPicPr>
          <p:nvPr/>
        </p:nvPicPr>
        <p:blipFill rotWithShape="1">
          <a:blip r:embed="rId3">
            <a:extLst>
              <a:ext uri="{28A0092B-C50C-407E-A947-70E740481C1C}">
                <a14:useLocalDpi xmlns:a14="http://schemas.microsoft.com/office/drawing/2010/main" val="0"/>
              </a:ext>
            </a:extLst>
          </a:blip>
          <a:srcRect l="1760"/>
          <a:stretch/>
        </p:blipFill>
        <p:spPr>
          <a:xfrm>
            <a:off x="20" y="1282"/>
            <a:ext cx="12191980" cy="6856718"/>
          </a:xfrm>
          <a:prstGeom prst="rect">
            <a:avLst/>
          </a:prstGeom>
        </p:spPr>
      </p:pic>
    </p:spTree>
    <p:extLst>
      <p:ext uri="{BB962C8B-B14F-4D97-AF65-F5344CB8AC3E}">
        <p14:creationId xmlns:p14="http://schemas.microsoft.com/office/powerpoint/2010/main" val="1098401226"/>
      </p:ext>
    </p:extLst>
  </p:cSld>
  <p:clrMapOvr>
    <a:masterClrMapping/>
  </p:clrMapOvr>
  <p:transition spd="slow" advTm="2000">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E5686-6EBB-4051-8AD1-21C92AA8779D}"/>
              </a:ext>
            </a:extLst>
          </p:cNvPr>
          <p:cNvPicPr>
            <a:picLocks noChangeAspect="1"/>
          </p:cNvPicPr>
          <p:nvPr/>
        </p:nvPicPr>
        <p:blipFill>
          <a:blip r:embed="rId3"/>
          <a:stretch>
            <a:fillRect/>
          </a:stretch>
        </p:blipFill>
        <p:spPr>
          <a:xfrm>
            <a:off x="0" y="1342327"/>
            <a:ext cx="12192000" cy="4782946"/>
          </a:xfrm>
          <a:prstGeom prst="rect">
            <a:avLst/>
          </a:prstGeom>
        </p:spPr>
      </p:pic>
    </p:spTree>
    <p:extLst>
      <p:ext uri="{BB962C8B-B14F-4D97-AF65-F5344CB8AC3E}">
        <p14:creationId xmlns:p14="http://schemas.microsoft.com/office/powerpoint/2010/main" val="3907425417"/>
      </p:ext>
    </p:extLst>
  </p:cSld>
  <p:clrMapOvr>
    <a:masterClrMapping/>
  </p:clrMapOvr>
  <p:transition spd="slow" advTm="2000">
    <p:cover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6E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A13FA-0403-4CDD-843C-B15FF702BC0D}"/>
              </a:ext>
            </a:extLst>
          </p:cNvPr>
          <p:cNvPicPr>
            <a:picLocks noChangeAspect="1"/>
          </p:cNvPicPr>
          <p:nvPr/>
        </p:nvPicPr>
        <p:blipFill>
          <a:blip r:embed="rId3"/>
          <a:stretch>
            <a:fillRect/>
          </a:stretch>
        </p:blipFill>
        <p:spPr>
          <a:xfrm>
            <a:off x="747712" y="1689652"/>
            <a:ext cx="10696575" cy="3260035"/>
          </a:xfrm>
          <a:prstGeom prst="rect">
            <a:avLst/>
          </a:prstGeom>
          <a:effectLst>
            <a:glow rad="228600">
              <a:schemeClr val="accent6">
                <a:lumMod val="75000"/>
                <a:alpha val="40000"/>
              </a:schemeClr>
            </a:glow>
          </a:effectLst>
        </p:spPr>
      </p:pic>
      <p:sp>
        <p:nvSpPr>
          <p:cNvPr id="6" name="Rectangle 5">
            <a:extLst>
              <a:ext uri="{FF2B5EF4-FFF2-40B4-BE49-F238E27FC236}">
                <a16:creationId xmlns:a16="http://schemas.microsoft.com/office/drawing/2014/main" id="{C08E250A-51FA-4F05-8C4C-F1539E62847A}"/>
              </a:ext>
            </a:extLst>
          </p:cNvPr>
          <p:cNvSpPr/>
          <p:nvPr/>
        </p:nvSpPr>
        <p:spPr>
          <a:xfrm>
            <a:off x="370025" y="5475559"/>
            <a:ext cx="10696574" cy="893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www.naifa.org/join</a:t>
            </a:r>
          </a:p>
        </p:txBody>
      </p:sp>
    </p:spTree>
    <p:extLst>
      <p:ext uri="{BB962C8B-B14F-4D97-AF65-F5344CB8AC3E}">
        <p14:creationId xmlns:p14="http://schemas.microsoft.com/office/powerpoint/2010/main" val="1423991068"/>
      </p:ext>
    </p:extLst>
  </p:cSld>
  <p:clrMapOvr>
    <a:masterClrMapping/>
  </p:clrMapOvr>
  <p:transition spd="slow" advTm="2000">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Advocate.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The protective advisor</a:t>
            </a:r>
            <a:r>
              <a:rPr kumimoji="0" lang="en-US" sz="2400" b="1" i="0" u="none" strike="noStrike" kern="1200" cap="none" spc="0" normalizeH="0" baseline="0" noProof="0" dirty="0">
                <a:ln>
                  <a:noFill/>
                </a:ln>
                <a:solidFill>
                  <a:srgbClr val="00AEEF"/>
                </a:solidFill>
                <a:effectLst/>
                <a:uLnTx/>
                <a:uFillTx/>
                <a:latin typeface="Arial"/>
                <a:ea typeface="+mn-ea"/>
                <a:cs typeface="+mn-cs"/>
              </a:rPr>
              <a:t>.</a:t>
            </a:r>
          </a:p>
        </p:txBody>
      </p:sp>
    </p:spTree>
    <p:extLst>
      <p:ext uri="{BB962C8B-B14F-4D97-AF65-F5344CB8AC3E}">
        <p14:creationId xmlns:p14="http://schemas.microsoft.com/office/powerpoint/2010/main" val="2832560695"/>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large crowd of people&#10;&#10;Description generated with very high confidence">
            <a:extLst>
              <a:ext uri="{FF2B5EF4-FFF2-40B4-BE49-F238E27FC236}">
                <a16:creationId xmlns:a16="http://schemas.microsoft.com/office/drawing/2014/main" id="{A852E2B0-0C4B-49ED-B229-0CD1D0BD0597}"/>
              </a:ext>
            </a:extLst>
          </p:cNvPr>
          <p:cNvPicPr>
            <a:picLocks noChangeAspect="1"/>
          </p:cNvPicPr>
          <p:nvPr/>
        </p:nvPicPr>
        <p:blipFill rotWithShape="1">
          <a:blip r:embed="rId3">
            <a:extLst>
              <a:ext uri="{28A0092B-C50C-407E-A947-70E740481C1C}">
                <a14:useLocalDpi xmlns:a14="http://schemas.microsoft.com/office/drawing/2010/main" val="0"/>
              </a:ext>
            </a:extLst>
          </a:blip>
          <a:srcRect t="21329"/>
          <a:stretch/>
        </p:blipFill>
        <p:spPr>
          <a:xfrm>
            <a:off x="-2088309" y="53751"/>
            <a:ext cx="14280309" cy="6972692"/>
          </a:xfrm>
          <a:prstGeom prst="rect">
            <a:avLst/>
          </a:prstGeom>
        </p:spPr>
      </p:pic>
      <p:grpSp>
        <p:nvGrpSpPr>
          <p:cNvPr id="14" name="Group 13">
            <a:extLst>
              <a:ext uri="{FF2B5EF4-FFF2-40B4-BE49-F238E27FC236}">
                <a16:creationId xmlns:a16="http://schemas.microsoft.com/office/drawing/2014/main" id="{2C0F73BE-7035-495E-AA5A-1C5F3DF10907}"/>
              </a:ext>
            </a:extLst>
          </p:cNvPr>
          <p:cNvGrpSpPr/>
          <p:nvPr/>
        </p:nvGrpSpPr>
        <p:grpSpPr>
          <a:xfrm>
            <a:off x="7555832" y="1073425"/>
            <a:ext cx="4456059" cy="1401087"/>
            <a:chOff x="2174580" y="-796428"/>
            <a:chExt cx="1828807" cy="1828800"/>
          </a:xfrm>
          <a:solidFill>
            <a:schemeClr val="accent1">
              <a:lumMod val="75000"/>
            </a:schemeClr>
          </a:solidFill>
        </p:grpSpPr>
        <p:sp>
          <p:nvSpPr>
            <p:cNvPr id="15" name="Rounded Rectangle 12">
              <a:extLst>
                <a:ext uri="{FF2B5EF4-FFF2-40B4-BE49-F238E27FC236}">
                  <a16:creationId xmlns:a16="http://schemas.microsoft.com/office/drawing/2014/main" id="{3B7946A5-E539-48F1-A2C3-DB52B921E492}"/>
                </a:ext>
              </a:extLst>
            </p:cNvPr>
            <p:cNvSpPr/>
            <p:nvPr/>
          </p:nvSpPr>
          <p:spPr>
            <a:xfrm>
              <a:off x="2174580" y="-796428"/>
              <a:ext cx="1828800" cy="1828800"/>
            </a:xfrm>
            <a:prstGeom prst="roundRect">
              <a:avLst>
                <a:gd name="adj" fmla="val 1231"/>
              </a:avLst>
            </a:prstGeom>
            <a:grp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6" name="Title 3">
              <a:extLst>
                <a:ext uri="{FF2B5EF4-FFF2-40B4-BE49-F238E27FC236}">
                  <a16:creationId xmlns:a16="http://schemas.microsoft.com/office/drawing/2014/main" id="{05FAAC58-85C4-471D-AC94-1D240EE2E0CF}"/>
                </a:ext>
              </a:extLst>
            </p:cNvPr>
            <p:cNvSpPr txBox="1">
              <a:spLocks/>
            </p:cNvSpPr>
            <p:nvPr/>
          </p:nvSpPr>
          <p:spPr>
            <a:xfrm>
              <a:off x="2336616" y="-317457"/>
              <a:ext cx="1666771" cy="928661"/>
            </a:xfrm>
            <a:prstGeom prst="rect">
              <a:avLst/>
            </a:prstGeom>
            <a:grp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
        <p:nvSpPr>
          <p:cNvPr id="5" name="TextBox 4">
            <a:extLst>
              <a:ext uri="{FF2B5EF4-FFF2-40B4-BE49-F238E27FC236}">
                <a16:creationId xmlns:a16="http://schemas.microsoft.com/office/drawing/2014/main" id="{2BF6F21B-A05B-4837-8EEF-79E71D8040CE}"/>
              </a:ext>
            </a:extLst>
          </p:cNvPr>
          <p:cNvSpPr txBox="1"/>
          <p:nvPr/>
        </p:nvSpPr>
        <p:spPr>
          <a:xfrm>
            <a:off x="7549435" y="5727032"/>
            <a:ext cx="4642544" cy="1077218"/>
          </a:xfrm>
          <a:prstGeom prst="rect">
            <a:avLst/>
          </a:prstGeom>
          <a:solidFill>
            <a:schemeClr val="accent6">
              <a:lumMod val="75000"/>
            </a:schemeClr>
          </a:solidFill>
        </p:spPr>
        <p:txBody>
          <a:bodyPr wrap="square" rtlCol="0">
            <a:spAutoFit/>
          </a:bodyPr>
          <a:lstStyle/>
          <a:p>
            <a:pPr algn="ctr"/>
            <a:r>
              <a:rPr lang="en-US" sz="3200" dirty="0">
                <a:solidFill>
                  <a:schemeClr val="bg1"/>
                </a:solidFill>
                <a:latin typeface="Roboto" pitchFamily="2" charset="0"/>
                <a:ea typeface="Roboto" pitchFamily="2" charset="0"/>
              </a:rPr>
              <a:t>The Power of You.</a:t>
            </a:r>
          </a:p>
          <a:p>
            <a:pPr algn="ctr"/>
            <a:r>
              <a:rPr lang="en-US" sz="3200" dirty="0">
                <a:solidFill>
                  <a:schemeClr val="bg1"/>
                </a:solidFill>
                <a:latin typeface="Roboto" pitchFamily="2" charset="0"/>
                <a:ea typeface="Roboto" pitchFamily="2" charset="0"/>
              </a:rPr>
              <a:t>The Power of Us.</a:t>
            </a:r>
          </a:p>
        </p:txBody>
      </p:sp>
      <p:grpSp>
        <p:nvGrpSpPr>
          <p:cNvPr id="11" name="Group 10">
            <a:extLst>
              <a:ext uri="{FF2B5EF4-FFF2-40B4-BE49-F238E27FC236}">
                <a16:creationId xmlns:a16="http://schemas.microsoft.com/office/drawing/2014/main" id="{58708FF1-B6B9-4834-B5CB-2D0AB13EAC22}"/>
              </a:ext>
            </a:extLst>
          </p:cNvPr>
          <p:cNvGrpSpPr/>
          <p:nvPr/>
        </p:nvGrpSpPr>
        <p:grpSpPr>
          <a:xfrm>
            <a:off x="7549417" y="1095567"/>
            <a:ext cx="4642562" cy="1401086"/>
            <a:chOff x="2174580" y="-796428"/>
            <a:chExt cx="1828807" cy="1828800"/>
          </a:xfrm>
          <a:solidFill>
            <a:schemeClr val="accent1">
              <a:lumMod val="75000"/>
            </a:schemeClr>
          </a:solidFill>
        </p:grpSpPr>
        <p:sp>
          <p:nvSpPr>
            <p:cNvPr id="12" name="Rounded Rectangle 12">
              <a:extLst>
                <a:ext uri="{FF2B5EF4-FFF2-40B4-BE49-F238E27FC236}">
                  <a16:creationId xmlns:a16="http://schemas.microsoft.com/office/drawing/2014/main" id="{F3139F9E-6B4A-43D0-B261-B4D716E943E8}"/>
                </a:ext>
              </a:extLst>
            </p:cNvPr>
            <p:cNvSpPr/>
            <p:nvPr/>
          </p:nvSpPr>
          <p:spPr>
            <a:xfrm>
              <a:off x="2174580" y="-796428"/>
              <a:ext cx="1828800" cy="1828800"/>
            </a:xfrm>
            <a:prstGeom prst="roundRect">
              <a:avLst>
                <a:gd name="adj" fmla="val 1231"/>
              </a:avLst>
            </a:prstGeom>
            <a:solidFill>
              <a:schemeClr val="accent6">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3" name="Title 3">
              <a:extLst>
                <a:ext uri="{FF2B5EF4-FFF2-40B4-BE49-F238E27FC236}">
                  <a16:creationId xmlns:a16="http://schemas.microsoft.com/office/drawing/2014/main" id="{31D57E3F-16D1-4397-BC5C-4141E86F11CF}"/>
                </a:ext>
              </a:extLst>
            </p:cNvPr>
            <p:cNvSpPr txBox="1">
              <a:spLocks/>
            </p:cNvSpPr>
            <p:nvPr/>
          </p:nvSpPr>
          <p:spPr>
            <a:xfrm>
              <a:off x="2336616" y="-317457"/>
              <a:ext cx="1666771" cy="928661"/>
            </a:xfrm>
            <a:prstGeom prst="rect">
              <a:avLst/>
            </a:prstGeom>
            <a:solidFill>
              <a:schemeClr val="accent6">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 NAIFA Member</a:t>
              </a:r>
              <a:b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In Every Congressional District</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
        <p:nvSpPr>
          <p:cNvPr id="10" name="Title 3">
            <a:extLst>
              <a:ext uri="{FF2B5EF4-FFF2-40B4-BE49-F238E27FC236}">
                <a16:creationId xmlns:a16="http://schemas.microsoft.com/office/drawing/2014/main" id="{38C8246B-C2C7-4570-B7E5-499655C9D965}"/>
              </a:ext>
            </a:extLst>
          </p:cNvPr>
          <p:cNvSpPr txBox="1">
            <a:spLocks/>
          </p:cNvSpPr>
          <p:nvPr/>
        </p:nvSpPr>
        <p:spPr>
          <a:xfrm>
            <a:off x="1044171" y="1723531"/>
            <a:ext cx="4333461" cy="1049166"/>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Federal Level</a:t>
            </a:r>
            <a:b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Tree>
    <p:extLst>
      <p:ext uri="{BB962C8B-B14F-4D97-AF65-F5344CB8AC3E}">
        <p14:creationId xmlns:p14="http://schemas.microsoft.com/office/powerpoint/2010/main" val="29305908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629B8E15-D790-4A46-88F0-16F056C2F732}"/>
              </a:ext>
            </a:extLst>
          </p:cNvPr>
          <p:cNvSpPr txBox="1">
            <a:spLocks/>
          </p:cNvSpPr>
          <p:nvPr/>
        </p:nvSpPr>
        <p:spPr>
          <a:xfrm>
            <a:off x="289557" y="546080"/>
            <a:ext cx="3869112" cy="725058"/>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State Advocacy</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
        <p:nvSpPr>
          <p:cNvPr id="11" name="Rounded Rectangle 12">
            <a:extLst>
              <a:ext uri="{FF2B5EF4-FFF2-40B4-BE49-F238E27FC236}">
                <a16:creationId xmlns:a16="http://schemas.microsoft.com/office/drawing/2014/main" id="{78996EA5-AAC8-4F0A-B198-BE6F365731BF}"/>
              </a:ext>
            </a:extLst>
          </p:cNvPr>
          <p:cNvSpPr/>
          <p:nvPr/>
        </p:nvSpPr>
        <p:spPr>
          <a:xfrm>
            <a:off x="7549456" y="5110014"/>
            <a:ext cx="4642544" cy="1401086"/>
          </a:xfrm>
          <a:prstGeom prst="roundRect">
            <a:avLst>
              <a:gd name="adj" fmla="val 1231"/>
            </a:avLst>
          </a:prstGeom>
          <a:solidFill>
            <a:schemeClr val="accent1">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3" name="Title 3">
            <a:extLst>
              <a:ext uri="{FF2B5EF4-FFF2-40B4-BE49-F238E27FC236}">
                <a16:creationId xmlns:a16="http://schemas.microsoft.com/office/drawing/2014/main" id="{49446DA2-133A-41DB-B489-2E386FD4D674}"/>
              </a:ext>
            </a:extLst>
          </p:cNvPr>
          <p:cNvSpPr txBox="1">
            <a:spLocks/>
          </p:cNvSpPr>
          <p:nvPr/>
        </p:nvSpPr>
        <p:spPr>
          <a:xfrm>
            <a:off x="7960758" y="5188536"/>
            <a:ext cx="4231222" cy="711469"/>
          </a:xfrm>
          <a:prstGeom prst="rect">
            <a:avLst/>
          </a:prstGeom>
          <a:solidFill>
            <a:schemeClr val="accent1">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b="0" dirty="0">
                <a:solidFill>
                  <a:srgbClr val="FFFFFF"/>
                </a:solidFill>
                <a:latin typeface="Roboto" panose="02000000000000000000" pitchFamily="2" charset="0"/>
                <a:ea typeface="Roboto" panose="02000000000000000000" pitchFamily="2" charset="0"/>
                <a:cs typeface="Roboto" panose="02000000000000000000" pitchFamily="2" charset="0"/>
              </a:rPr>
              <a:t>In Every State Capital</a:t>
            </a:r>
          </a:p>
          <a:p>
            <a:pPr marL="0" marR="0" lvl="0" indent="0" algn="l" defTabSz="914400" rtl="0" eaLnBrk="1" fontAlgn="auto" latinLnBrk="0" hangingPunct="1">
              <a:lnSpc>
                <a:spcPct val="80000"/>
              </a:lnSpc>
              <a:spcBef>
                <a:spcPct val="0"/>
              </a:spcBef>
              <a:spcAft>
                <a:spcPts val="0"/>
              </a:spcAft>
              <a:buClrTx/>
              <a:buSzTx/>
              <a:buFontTx/>
              <a:buNone/>
              <a:tabLst/>
              <a:defRPr/>
            </a:pPr>
            <a:r>
              <a:rPr lang="en-US" sz="2000" b="0" dirty="0">
                <a:solidFill>
                  <a:srgbClr val="FFFFFF"/>
                </a:solidFill>
                <a:latin typeface="Roboto Light" charset="0"/>
                <a:ea typeface="Roboto Light" charset="0"/>
                <a:cs typeface="Roboto Light" charset="0"/>
              </a:rPr>
              <a:t>Political &amp; </a:t>
            </a: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 Day on Hill Events</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pic>
        <p:nvPicPr>
          <p:cNvPr id="4" name="Picture 3" descr="A group of people sitting at a table&#10;&#10;Description automatically generated">
            <a:extLst>
              <a:ext uri="{FF2B5EF4-FFF2-40B4-BE49-F238E27FC236}">
                <a16:creationId xmlns:a16="http://schemas.microsoft.com/office/drawing/2014/main" id="{A39B2C52-D5E1-4313-B7ED-A5EB3AE4C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87" y="-2958549"/>
            <a:ext cx="12861235" cy="12861235"/>
          </a:xfrm>
          <a:prstGeom prst="rect">
            <a:avLst/>
          </a:prstGeom>
        </p:spPr>
      </p:pic>
      <p:sp>
        <p:nvSpPr>
          <p:cNvPr id="15" name="Title 3">
            <a:extLst>
              <a:ext uri="{FF2B5EF4-FFF2-40B4-BE49-F238E27FC236}">
                <a16:creationId xmlns:a16="http://schemas.microsoft.com/office/drawing/2014/main" id="{F6175507-4BB3-45E0-AF05-DC0CC2DF3BD5}"/>
              </a:ext>
            </a:extLst>
          </p:cNvPr>
          <p:cNvSpPr txBox="1">
            <a:spLocks/>
          </p:cNvSpPr>
          <p:nvPr/>
        </p:nvSpPr>
        <p:spPr>
          <a:xfrm>
            <a:off x="289557" y="908609"/>
            <a:ext cx="4536356" cy="1038178"/>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Interstate Level</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
        <p:nvSpPr>
          <p:cNvPr id="16" name="Rounded Rectangle 12">
            <a:extLst>
              <a:ext uri="{FF2B5EF4-FFF2-40B4-BE49-F238E27FC236}">
                <a16:creationId xmlns:a16="http://schemas.microsoft.com/office/drawing/2014/main" id="{453C1F66-AE73-4179-B51D-1EB10B8ADCC8}"/>
              </a:ext>
            </a:extLst>
          </p:cNvPr>
          <p:cNvSpPr/>
          <p:nvPr/>
        </p:nvSpPr>
        <p:spPr>
          <a:xfrm>
            <a:off x="7701856" y="5262414"/>
            <a:ext cx="4642544" cy="1401086"/>
          </a:xfrm>
          <a:prstGeom prst="roundRect">
            <a:avLst>
              <a:gd name="adj" fmla="val 1231"/>
            </a:avLst>
          </a:prstGeom>
          <a:solidFill>
            <a:schemeClr val="accent6">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7" name="Title 3">
            <a:extLst>
              <a:ext uri="{FF2B5EF4-FFF2-40B4-BE49-F238E27FC236}">
                <a16:creationId xmlns:a16="http://schemas.microsoft.com/office/drawing/2014/main" id="{5AED25D2-23AC-4E15-BC52-F8E152E292ED}"/>
              </a:ext>
            </a:extLst>
          </p:cNvPr>
          <p:cNvSpPr txBox="1">
            <a:spLocks/>
          </p:cNvSpPr>
          <p:nvPr/>
        </p:nvSpPr>
        <p:spPr>
          <a:xfrm>
            <a:off x="7960738" y="5520097"/>
            <a:ext cx="4231222" cy="711469"/>
          </a:xfrm>
          <a:prstGeom prst="rect">
            <a:avLst/>
          </a:prstGeom>
          <a:solidFill>
            <a:schemeClr val="accent6">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b="0" dirty="0">
                <a:solidFill>
                  <a:srgbClr val="FFFFFF"/>
                </a:solidFill>
                <a:latin typeface="Roboto" panose="02000000000000000000" pitchFamily="2" charset="0"/>
                <a:ea typeface="Roboto" panose="02000000000000000000" pitchFamily="2" charset="0"/>
                <a:cs typeface="Roboto" panose="02000000000000000000" pitchFamily="2" charset="0"/>
              </a:rPr>
              <a:t>Division of Securities</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NAIFA-MA &amp; Kevin Mayeux, CEO</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Tree>
    <p:extLst>
      <p:ext uri="{BB962C8B-B14F-4D97-AF65-F5344CB8AC3E}">
        <p14:creationId xmlns:p14="http://schemas.microsoft.com/office/powerpoint/2010/main" val="3695820716"/>
      </p:ext>
    </p:extLst>
  </p:cSld>
  <p:clrMapOvr>
    <a:masterClrMapping/>
  </p:clrMapOvr>
  <p:transition spd="slow" advTm="2000">
    <p:cover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front of a building&#10;&#10;Description automatically generated">
            <a:extLst>
              <a:ext uri="{FF2B5EF4-FFF2-40B4-BE49-F238E27FC236}">
                <a16:creationId xmlns:a16="http://schemas.microsoft.com/office/drawing/2014/main" id="{2D5DB5EA-A74B-4BBB-AAE2-7ED9EE5477FB}"/>
              </a:ext>
            </a:extLst>
          </p:cNvPr>
          <p:cNvPicPr>
            <a:picLocks noChangeAspect="1"/>
          </p:cNvPicPr>
          <p:nvPr/>
        </p:nvPicPr>
        <p:blipFill rotWithShape="1">
          <a:blip r:embed="rId3">
            <a:extLst>
              <a:ext uri="{28A0092B-C50C-407E-A947-70E740481C1C}">
                <a14:useLocalDpi xmlns:a14="http://schemas.microsoft.com/office/drawing/2010/main" val="0"/>
              </a:ext>
            </a:extLst>
          </a:blip>
          <a:srcRect t="20427" b="4573"/>
          <a:stretch/>
        </p:blipFill>
        <p:spPr>
          <a:xfrm>
            <a:off x="20" y="10"/>
            <a:ext cx="12191980" cy="6857989"/>
          </a:xfrm>
          <a:prstGeom prst="rect">
            <a:avLst/>
          </a:prstGeom>
        </p:spPr>
      </p:pic>
      <p:sp>
        <p:nvSpPr>
          <p:cNvPr id="8" name="Freeform: Shape 7">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629B8E15-D790-4A46-88F0-16F056C2F732}"/>
              </a:ext>
            </a:extLst>
          </p:cNvPr>
          <p:cNvSpPr txBox="1">
            <a:spLocks/>
          </p:cNvSpPr>
          <p:nvPr/>
        </p:nvSpPr>
        <p:spPr>
          <a:xfrm>
            <a:off x="289557" y="546079"/>
            <a:ext cx="3869112" cy="1105739"/>
          </a:xfrm>
          <a:prstGeom prst="rect">
            <a:avLst/>
          </a:prstGeom>
          <a:solidFill>
            <a:srgbClr val="C00000"/>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State Level</a:t>
            </a:r>
            <a:endParaRPr kumimoji="0" lang="en-US" sz="100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
        <p:nvSpPr>
          <p:cNvPr id="11" name="Rounded Rectangle 12">
            <a:extLst>
              <a:ext uri="{FF2B5EF4-FFF2-40B4-BE49-F238E27FC236}">
                <a16:creationId xmlns:a16="http://schemas.microsoft.com/office/drawing/2014/main" id="{78996EA5-AAC8-4F0A-B198-BE6F365731BF}"/>
              </a:ext>
            </a:extLst>
          </p:cNvPr>
          <p:cNvSpPr/>
          <p:nvPr/>
        </p:nvSpPr>
        <p:spPr>
          <a:xfrm>
            <a:off x="7549456" y="5110014"/>
            <a:ext cx="4642544" cy="1401086"/>
          </a:xfrm>
          <a:prstGeom prst="roundRect">
            <a:avLst>
              <a:gd name="adj" fmla="val 1231"/>
            </a:avLst>
          </a:prstGeom>
          <a:solidFill>
            <a:schemeClr val="accent6">
              <a:lumMod val="75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3" name="Title 3">
            <a:extLst>
              <a:ext uri="{FF2B5EF4-FFF2-40B4-BE49-F238E27FC236}">
                <a16:creationId xmlns:a16="http://schemas.microsoft.com/office/drawing/2014/main" id="{49446DA2-133A-41DB-B489-2E386FD4D674}"/>
              </a:ext>
            </a:extLst>
          </p:cNvPr>
          <p:cNvSpPr txBox="1">
            <a:spLocks/>
          </p:cNvSpPr>
          <p:nvPr/>
        </p:nvSpPr>
        <p:spPr>
          <a:xfrm>
            <a:off x="7960758" y="5188536"/>
            <a:ext cx="4231222" cy="711469"/>
          </a:xfrm>
          <a:prstGeom prst="rect">
            <a:avLst/>
          </a:prstGeom>
          <a:solidFill>
            <a:schemeClr val="accent6">
              <a:lumMod val="75000"/>
            </a:schemeClr>
          </a:solid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200" b="0" dirty="0">
                <a:solidFill>
                  <a:srgbClr val="FFFFFF"/>
                </a:solidFill>
                <a:latin typeface="Roboto" panose="02000000000000000000" pitchFamily="2" charset="0"/>
                <a:ea typeface="Roboto" panose="02000000000000000000" pitchFamily="2" charset="0"/>
                <a:cs typeface="Roboto" panose="02000000000000000000" pitchFamily="2" charset="0"/>
              </a:rPr>
              <a:t>In Every State Capital</a:t>
            </a:r>
          </a:p>
          <a:p>
            <a:pPr marL="0" marR="0" lvl="0" indent="0" algn="l" defTabSz="914400" rtl="0" eaLnBrk="1" fontAlgn="auto" latinLnBrk="0" hangingPunct="1">
              <a:lnSpc>
                <a:spcPct val="80000"/>
              </a:lnSpc>
              <a:spcBef>
                <a:spcPct val="0"/>
              </a:spcBef>
              <a:spcAft>
                <a:spcPts val="0"/>
              </a:spcAft>
              <a:buClrTx/>
              <a:buSzTx/>
              <a:buFontTx/>
              <a:buNone/>
              <a:tabLst/>
              <a:defRPr/>
            </a:pPr>
            <a:r>
              <a:rPr lang="en-US" sz="2000" b="0" dirty="0">
                <a:solidFill>
                  <a:srgbClr val="FFFFFF"/>
                </a:solidFill>
                <a:latin typeface="Roboto Light" charset="0"/>
                <a:ea typeface="Roboto Light" charset="0"/>
                <a:cs typeface="Roboto Light" charset="0"/>
              </a:rPr>
              <a:t>Political &amp; </a:t>
            </a: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 Day on Hill Events</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spTree>
    <p:extLst>
      <p:ext uri="{BB962C8B-B14F-4D97-AF65-F5344CB8AC3E}">
        <p14:creationId xmlns:p14="http://schemas.microsoft.com/office/powerpoint/2010/main" val="3596002643"/>
      </p:ext>
    </p:extLst>
  </p:cSld>
  <p:clrMapOvr>
    <a:masterClrMapping/>
  </p:clrMapOvr>
  <p:transition spd="slow" advTm="2000">
    <p:cover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hoto, different, various&#10;&#10;Description automatically generated">
            <a:extLst>
              <a:ext uri="{FF2B5EF4-FFF2-40B4-BE49-F238E27FC236}">
                <a16:creationId xmlns:a16="http://schemas.microsoft.com/office/drawing/2014/main" id="{1DCF7B2B-590C-499F-A94E-B295933AF536}"/>
              </a:ext>
            </a:extLst>
          </p:cNvPr>
          <p:cNvPicPr>
            <a:picLocks noChangeAspect="1"/>
          </p:cNvPicPr>
          <p:nvPr/>
        </p:nvPicPr>
        <p:blipFill rotWithShape="1">
          <a:blip r:embed="rId3">
            <a:extLst>
              <a:ext uri="{28A0092B-C50C-407E-A947-70E740481C1C}">
                <a14:useLocalDpi xmlns:a14="http://schemas.microsoft.com/office/drawing/2010/main" val="0"/>
              </a:ext>
            </a:extLst>
          </a:blip>
          <a:srcRect t="8102" b="13515"/>
          <a:stretch/>
        </p:blipFill>
        <p:spPr>
          <a:xfrm>
            <a:off x="20" y="1282"/>
            <a:ext cx="12191980" cy="6856718"/>
          </a:xfrm>
          <a:prstGeom prst="rect">
            <a:avLst/>
          </a:prstGeom>
        </p:spPr>
      </p:pic>
    </p:spTree>
    <p:extLst>
      <p:ext uri="{BB962C8B-B14F-4D97-AF65-F5344CB8AC3E}">
        <p14:creationId xmlns:p14="http://schemas.microsoft.com/office/powerpoint/2010/main" val="2758924604"/>
      </p:ext>
    </p:extLst>
  </p:cSld>
  <p:clrMapOvr>
    <a:masterClrMapping/>
  </p:clrMapOvr>
  <p:transition spd="slow" advTm="2000">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hoto, sign, person, large&#10;&#10;Description automatically generated">
            <a:extLst>
              <a:ext uri="{FF2B5EF4-FFF2-40B4-BE49-F238E27FC236}">
                <a16:creationId xmlns:a16="http://schemas.microsoft.com/office/drawing/2014/main" id="{97585C8B-7C31-4C93-B873-A9512D844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7" y="1293743"/>
            <a:ext cx="9077325" cy="5105400"/>
          </a:xfrm>
          <a:prstGeom prst="rect">
            <a:avLst/>
          </a:prstGeom>
        </p:spPr>
      </p:pic>
    </p:spTree>
    <p:extLst>
      <p:ext uri="{BB962C8B-B14F-4D97-AF65-F5344CB8AC3E}">
        <p14:creationId xmlns:p14="http://schemas.microsoft.com/office/powerpoint/2010/main" val="1693119246"/>
      </p:ext>
    </p:extLst>
  </p:cSld>
  <p:clrMapOvr>
    <a:masterClrMapping/>
  </p:clrMapOvr>
  <p:transition spd="slow" advTm="2000">
    <p:cover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Educate.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Arial"/>
                <a:ea typeface="+mn-ea"/>
                <a:cs typeface="+mn-cs"/>
              </a:rPr>
              <a:t>The thinking advisor.</a:t>
            </a:r>
          </a:p>
        </p:txBody>
      </p:sp>
    </p:spTree>
    <p:extLst>
      <p:ext uri="{BB962C8B-B14F-4D97-AF65-F5344CB8AC3E}">
        <p14:creationId xmlns:p14="http://schemas.microsoft.com/office/powerpoint/2010/main" val="42215942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NAIFA">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A99D1"/>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0315DDD99D864292AE33FA43BE9A5C" ma:contentTypeVersion="9" ma:contentTypeDescription="Create a new document." ma:contentTypeScope="" ma:versionID="21bbbe36596c48fc866158f641dc8778">
  <xsd:schema xmlns:xsd="http://www.w3.org/2001/XMLSchema" xmlns:xs="http://www.w3.org/2001/XMLSchema" xmlns:p="http://schemas.microsoft.com/office/2006/metadata/properties" xmlns:ns2="6a165688-b454-4c6d-88e6-4a56fead5f0a" targetNamespace="http://schemas.microsoft.com/office/2006/metadata/properties" ma:root="true" ma:fieldsID="bf04e91fb36a0ac16b4198c9a1eb2d37" ns2:_="">
    <xsd:import namespace="6a165688-b454-4c6d-88e6-4a56fead5f0a"/>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65688-b454-4c6d-88e6-4a56fead5f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771D22-A12D-45F1-A915-E0EA71805258}">
  <ds:schemaRefs>
    <ds:schemaRef ds:uri="http://schemas.microsoft.com/office/infopath/2007/PartnerControls"/>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6a165688-b454-4c6d-88e6-4a56fead5f0a"/>
  </ds:schemaRefs>
</ds:datastoreItem>
</file>

<file path=customXml/itemProps2.xml><?xml version="1.0" encoding="utf-8"?>
<ds:datastoreItem xmlns:ds="http://schemas.openxmlformats.org/officeDocument/2006/customXml" ds:itemID="{021B564F-3179-492D-8758-39D9C09110D8}">
  <ds:schemaRefs>
    <ds:schemaRef ds:uri="http://schemas.microsoft.com/sharepoint/v3/contenttype/forms"/>
  </ds:schemaRefs>
</ds:datastoreItem>
</file>

<file path=customXml/itemProps3.xml><?xml version="1.0" encoding="utf-8"?>
<ds:datastoreItem xmlns:ds="http://schemas.openxmlformats.org/officeDocument/2006/customXml" ds:itemID="{96E92419-C5E3-4670-A9C9-4336FBD7F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65688-b454-4c6d-88e6-4a56fead5f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429</TotalTime>
  <Words>1944</Words>
  <Application>Microsoft Office PowerPoint</Application>
  <PresentationFormat>Widescreen</PresentationFormat>
  <Paragraphs>144</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Roboto</vt:lpstr>
      <vt:lpstr>linea-basic-10</vt:lpstr>
      <vt:lpstr>Roboto Black</vt:lpstr>
      <vt:lpstr>Source Sans Pro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Carawan</dc:creator>
  <cp:lastModifiedBy>Emily Cabbage</cp:lastModifiedBy>
  <cp:revision>16</cp:revision>
  <dcterms:created xsi:type="dcterms:W3CDTF">2020-07-08T03:42:16Z</dcterms:created>
  <dcterms:modified xsi:type="dcterms:W3CDTF">2020-07-21T16:13:18Z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0x0101000E0315DDD99D864292AE33FA43BE9A5C</vt:lpwstr>
  </property>
</Properties>
</file>